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42"/>
  </p:notesMasterIdLst>
  <p:handoutMasterIdLst>
    <p:handoutMasterId r:id="rId43"/>
  </p:handoutMasterIdLst>
  <p:sldIdLst>
    <p:sldId id="260" r:id="rId2"/>
    <p:sldId id="261" r:id="rId3"/>
    <p:sldId id="350" r:id="rId4"/>
    <p:sldId id="460" r:id="rId5"/>
    <p:sldId id="464" r:id="rId6"/>
    <p:sldId id="392" r:id="rId7"/>
    <p:sldId id="394" r:id="rId8"/>
    <p:sldId id="434" r:id="rId9"/>
    <p:sldId id="381" r:id="rId10"/>
    <p:sldId id="385" r:id="rId11"/>
    <p:sldId id="377" r:id="rId12"/>
    <p:sldId id="483" r:id="rId13"/>
    <p:sldId id="484" r:id="rId14"/>
    <p:sldId id="461" r:id="rId15"/>
    <p:sldId id="448" r:id="rId16"/>
    <p:sldId id="469" r:id="rId17"/>
    <p:sldId id="480" r:id="rId18"/>
    <p:sldId id="471" r:id="rId19"/>
    <p:sldId id="475" r:id="rId20"/>
    <p:sldId id="476" r:id="rId21"/>
    <p:sldId id="477" r:id="rId22"/>
    <p:sldId id="452" r:id="rId23"/>
    <p:sldId id="478" r:id="rId24"/>
    <p:sldId id="479" r:id="rId25"/>
    <p:sldId id="455" r:id="rId26"/>
    <p:sldId id="456" r:id="rId27"/>
    <p:sldId id="457" r:id="rId28"/>
    <p:sldId id="481" r:id="rId29"/>
    <p:sldId id="458" r:id="rId30"/>
    <p:sldId id="459" r:id="rId31"/>
    <p:sldId id="462" r:id="rId32"/>
    <p:sldId id="418" r:id="rId33"/>
    <p:sldId id="263" r:id="rId34"/>
    <p:sldId id="421" r:id="rId35"/>
    <p:sldId id="422" r:id="rId36"/>
    <p:sldId id="402" r:id="rId37"/>
    <p:sldId id="268" r:id="rId38"/>
    <p:sldId id="485" r:id="rId39"/>
    <p:sldId id="331" r:id="rId40"/>
    <p:sldId id="474" r:id="rId41"/>
  </p:sldIdLst>
  <p:sldSz cx="9144000" cy="6858000" type="screen4x3"/>
  <p:notesSz cx="7300913" cy="9586913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2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2" autoAdjust="0"/>
    <p:restoredTop sz="95714" autoAdjust="0"/>
  </p:normalViewPr>
  <p:slideViewPr>
    <p:cSldViewPr>
      <p:cViewPr varScale="1">
        <p:scale>
          <a:sx n="122" d="100"/>
          <a:sy n="122" d="100"/>
        </p:scale>
        <p:origin x="16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72"/>
    </p:cViewPr>
  </p:sorterViewPr>
  <p:notesViewPr>
    <p:cSldViewPr>
      <p:cViewPr varScale="1">
        <p:scale>
          <a:sx n="61" d="100"/>
          <a:sy n="61" d="100"/>
        </p:scale>
        <p:origin x="-1512" y="-78"/>
      </p:cViewPr>
      <p:guideLst>
        <p:guide orient="horz" pos="3020"/>
        <p:guide pos="22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573" tIns="47787" rIns="95573" bIns="47787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4325" y="0"/>
            <a:ext cx="31353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573" tIns="47787" rIns="95573" bIns="47787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70975"/>
            <a:ext cx="31353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573" tIns="47787" rIns="95573" bIns="47787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4325" y="9070975"/>
            <a:ext cx="31353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573" tIns="47787" rIns="95573" bIns="47787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91AEDCCF-985D-9A40-BD5C-666791CA97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82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1125"/>
            <a:ext cx="8477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6237" tIns="48119" rIns="96237" bIns="48119" numCol="1" anchor="ctr" anchorCtr="0" compatLnSpc="1">
            <a:prstTxWarp prst="textNoShape">
              <a:avLst/>
            </a:prstTxWarp>
            <a:spAutoFit/>
          </a:bodyPr>
          <a:lstStyle>
            <a:lvl1pPr algn="l" defTabSz="955675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6227763" y="111125"/>
            <a:ext cx="10318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6237" tIns="48119" rIns="96237" bIns="48119" numCol="1" anchor="ctr" anchorCtr="0" compatLnSpc="1">
            <a:prstTxWarp prst="textNoShape">
              <a:avLst/>
            </a:prstTxWarp>
            <a:spAutoFit/>
          </a:bodyPr>
          <a:lstStyle>
            <a:lvl1pPr algn="r" defTabSz="955675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38188"/>
            <a:ext cx="4818063" cy="3613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342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13" y="6094413"/>
            <a:ext cx="2655887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6237" tIns="48119" rIns="96237" bIns="48119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3225"/>
            <a:ext cx="7747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6237" tIns="48119" rIns="96237" bIns="48119" numCol="1" anchor="b" anchorCtr="0" compatLnSpc="1">
            <a:prstTxWarp prst="textNoShape">
              <a:avLst/>
            </a:prstTxWarp>
            <a:spAutoFit/>
          </a:bodyPr>
          <a:lstStyle>
            <a:lvl1pPr algn="l" defTabSz="955675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862763" y="9293225"/>
            <a:ext cx="3968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6237" tIns="48119" rIns="96237" bIns="48119" numCol="1" anchor="b" anchorCtr="0" compatLnSpc="1">
            <a:prstTxWarp prst="textNoShape">
              <a:avLst/>
            </a:prstTxWarp>
            <a:spAutoFit/>
          </a:bodyPr>
          <a:lstStyle>
            <a:lvl1pPr algn="r" defTabSz="955675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A4985C3A-88DA-9749-80E7-A38647C29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50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72570" y="9289766"/>
            <a:ext cx="287086" cy="297148"/>
          </a:xfrm>
        </p:spPr>
        <p:txBody>
          <a:bodyPr/>
          <a:lstStyle/>
          <a:p>
            <a:pPr>
              <a:defRPr/>
            </a:pPr>
            <a:fld id="{8AF5470C-755F-7B47-AD6D-BF88E33028BB}" type="slidenum">
              <a:rPr lang="nl-NL"/>
              <a:pPr>
                <a:defRPr/>
              </a:pPr>
              <a:t>16</a:t>
            </a:fld>
            <a:endParaRPr lang="nl-NL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136095" y="9105569"/>
            <a:ext cx="3164818" cy="47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279" tIns="47437" rIns="91279" bIns="47437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>
              <a:defRPr/>
            </a:pPr>
            <a:fld id="{FF3BDDBC-6FD9-0B4E-90E2-1B3688C03BA2}" type="slidenum">
              <a:rPr lang="nl-NL" sz="1200">
                <a:solidFill>
                  <a:srgbClr val="000000"/>
                </a:solidFill>
                <a:latin typeface="Times New Roman" charset="0"/>
              </a:rPr>
              <a:pPr algn="r">
                <a:defRPr/>
              </a:pPr>
              <a:t>16</a:t>
            </a:fld>
            <a:endParaRPr lang="nl-NL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85031" y="721148"/>
            <a:ext cx="5334290" cy="35935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79" tIns="45639" rIns="91279" bIns="45639" anchor="ctr"/>
          <a:lstStyle/>
          <a:p>
            <a:pPr>
              <a:defRPr/>
            </a:pPr>
            <a:endParaRPr lang="en-US"/>
          </a:p>
        </p:txBody>
      </p:sp>
      <p:sp>
        <p:nvSpPr>
          <p:cNvPr id="3789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730608" y="6557927"/>
            <a:ext cx="194354" cy="281844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913188"/>
            <a:ext cx="6438900" cy="1693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95325" y="2298700"/>
            <a:ext cx="7753350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039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                </a:t>
            </a:r>
            <a:r>
              <a:rPr lang="en-US"/>
              <a:t>        </a:t>
            </a:r>
            <a:r>
              <a:rPr lang="en-GB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276691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93663"/>
            <a:ext cx="2141538" cy="6230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93663"/>
            <a:ext cx="6276975" cy="6230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                </a:t>
            </a:r>
            <a:r>
              <a:rPr lang="en-US"/>
              <a:t>        </a:t>
            </a:r>
            <a:r>
              <a:rPr lang="en-GB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919576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2012-2013</a:t>
            </a:r>
            <a:r>
              <a:rPr lang="en-GB"/>
              <a:t>                                       </a:t>
            </a:r>
            <a:r>
              <a:rPr lang="en-US"/>
              <a:t>        </a:t>
            </a:r>
            <a:r>
              <a:rPr lang="en-GB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5668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                </a:t>
            </a:r>
            <a:r>
              <a:rPr lang="en-US"/>
              <a:t>        </a:t>
            </a:r>
            <a:r>
              <a:rPr lang="en-GB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472185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                </a:t>
            </a:r>
            <a:r>
              <a:rPr lang="en-US"/>
              <a:t>        </a:t>
            </a:r>
            <a:r>
              <a:rPr lang="en-GB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40778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                </a:t>
            </a:r>
            <a:r>
              <a:rPr lang="en-US"/>
              <a:t>        </a:t>
            </a:r>
            <a:r>
              <a:rPr lang="en-GB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104275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2012-2013</a:t>
            </a:r>
            <a:r>
              <a:rPr lang="en-GB"/>
              <a:t>                                       </a:t>
            </a:r>
            <a:r>
              <a:rPr lang="en-US"/>
              <a:t>        </a:t>
            </a:r>
            <a:r>
              <a:rPr lang="en-GB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04999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                </a:t>
            </a:r>
            <a:r>
              <a:rPr lang="en-US"/>
              <a:t>        </a:t>
            </a:r>
            <a:r>
              <a:rPr lang="en-GB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43942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                </a:t>
            </a:r>
            <a:r>
              <a:rPr lang="en-US"/>
              <a:t>        </a:t>
            </a:r>
            <a:r>
              <a:rPr lang="en-GB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088313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                </a:t>
            </a:r>
            <a:r>
              <a:rPr lang="en-US"/>
              <a:t>        </a:t>
            </a:r>
            <a:r>
              <a:rPr lang="en-GB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800813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69804"/>
                <a:invGamma/>
              </a:schemeClr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 flipH="1">
            <a:off x="219075" y="968375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228600" y="6400800"/>
            <a:ext cx="7367736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>
              <a:spcBef>
                <a:spcPct val="0"/>
              </a:spcBef>
              <a:defRPr/>
            </a:pPr>
            <a:r>
              <a:rPr lang="en-US" sz="1200" b="0" dirty="0">
                <a:cs typeface="+mn-cs"/>
              </a:rPr>
              <a:t>Digital Audio Signal Processing              Version 2023-2024</a:t>
            </a:r>
            <a:r>
              <a:rPr lang="en-US" sz="1200" b="0" baseline="0" dirty="0">
                <a:cs typeface="+mn-cs"/>
              </a:rPr>
              <a:t>             Chapter-1: Introduction</a:t>
            </a:r>
            <a:r>
              <a:rPr lang="en-US" sz="1200" b="0" dirty="0">
                <a:cs typeface="+mn-cs"/>
              </a:rPr>
              <a:t>                   </a:t>
            </a:r>
            <a:endParaRPr lang="en-GB" sz="1000" b="0" dirty="0">
              <a:latin typeface="Univers" charset="0"/>
              <a:cs typeface="+mn-cs"/>
            </a:endParaRPr>
          </a:p>
        </p:txBody>
      </p:sp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7034213" y="6400800"/>
            <a:ext cx="182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defRPr/>
            </a:pPr>
            <a:r>
              <a:rPr lang="en-GB" sz="1200" b="0" dirty="0">
                <a:solidFill>
                  <a:srgbClr val="CCFF33"/>
                </a:solidFill>
                <a:cs typeface="+mn-cs"/>
              </a:rPr>
              <a:t> </a:t>
            </a:r>
            <a:r>
              <a:rPr lang="en-GB" sz="1200" b="0" dirty="0">
                <a:cs typeface="+mn-cs"/>
              </a:rPr>
              <a:t> </a:t>
            </a:r>
            <a:fld id="{C26F276D-6343-D44C-83D2-9A31409A3C4D}" type="slidenum">
              <a:rPr lang="en-GB" sz="1200" b="0" smtClean="0">
                <a:cs typeface="+mn-cs"/>
              </a:rPr>
              <a:pPr algn="r">
                <a:spcBef>
                  <a:spcPct val="0"/>
                </a:spcBef>
                <a:defRPr/>
              </a:pPr>
              <a:t>‹#›</a:t>
            </a:fld>
            <a:r>
              <a:rPr lang="en-GB" sz="1200" b="0" dirty="0">
                <a:cs typeface="+mn-cs"/>
              </a:rPr>
              <a:t> </a:t>
            </a:r>
            <a:r>
              <a:rPr lang="mr-IN" sz="1200" b="0" dirty="0">
                <a:cs typeface="+mn-cs"/>
              </a:rPr>
              <a:t>/ 40</a:t>
            </a:r>
            <a:endParaRPr lang="en-GB" sz="1200" b="0" dirty="0">
              <a:cs typeface="+mn-cs"/>
            </a:endParaRPr>
          </a:p>
        </p:txBody>
      </p:sp>
      <p:sp>
        <p:nvSpPr>
          <p:cNvPr id="222216" name="Line 8"/>
          <p:cNvSpPr>
            <a:spLocks noChangeShapeType="1"/>
          </p:cNvSpPr>
          <p:nvPr/>
        </p:nvSpPr>
        <p:spPr bwMode="auto">
          <a:xfrm flipH="1">
            <a:off x="228600" y="6324600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s.esat.kuleuven.be/~dspuser/DSP-CIS/2022-202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mes.esat.kuleuven.be/~dspuser/DSP-CIS/2022-2023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oleObject" Target="../embeddings/oleObject5.bin"/><Relationship Id="rId4" Type="http://schemas.openxmlformats.org/officeDocument/2006/relationships/image" Target="../media/image5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700213"/>
            <a:ext cx="8642350" cy="14478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3200" b="0" dirty="0">
                <a:cs typeface="+mj-cs"/>
              </a:rPr>
              <a:t>Speech &amp; Audio Processing  /  Part-II</a:t>
            </a:r>
            <a:br>
              <a:rPr lang="en-US" sz="3200" b="0" dirty="0">
                <a:cs typeface="+mj-cs"/>
              </a:rPr>
            </a:br>
            <a:r>
              <a:rPr lang="en-US" sz="3200" dirty="0">
                <a:cs typeface="+mj-cs"/>
              </a:rPr>
              <a:t> </a:t>
            </a:r>
            <a:br>
              <a:rPr lang="en-US" sz="3200" dirty="0">
                <a:cs typeface="+mj-cs"/>
              </a:rPr>
            </a:br>
            <a:r>
              <a:rPr lang="en-US" sz="3200" dirty="0">
                <a:cs typeface="+mj-cs"/>
              </a:rPr>
              <a:t>Digital Audio Signal Processing</a:t>
            </a:r>
            <a:br>
              <a:rPr lang="en-US" sz="4400" dirty="0">
                <a:cs typeface="+mj-cs"/>
              </a:rPr>
            </a:br>
            <a:r>
              <a:rPr lang="en-US" sz="6000" dirty="0">
                <a:cs typeface="+mj-cs"/>
              </a:rPr>
              <a:t>DASP</a:t>
            </a:r>
            <a:r>
              <a:rPr lang="en-US" sz="4400" dirty="0">
                <a:cs typeface="+mj-cs"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90702"/>
            <a:ext cx="7467600" cy="24066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n-cs"/>
              </a:rPr>
              <a:t>Marc Moonen</a:t>
            </a:r>
          </a:p>
          <a:p>
            <a:pPr>
              <a:defRPr/>
            </a:pPr>
            <a:r>
              <a:rPr lang="en-US" sz="2400" b="0" dirty="0">
                <a:cs typeface="+mn-cs"/>
              </a:rPr>
              <a:t>Dept. E.E./ESAT-STADIUS, KU Leuven</a:t>
            </a:r>
          </a:p>
          <a:p>
            <a:pPr>
              <a:defRPr/>
            </a:pPr>
            <a:r>
              <a:rPr lang="en-US" sz="2400" b="0" dirty="0">
                <a:cs typeface="+mn-cs"/>
              </a:rPr>
              <a:t>marc.moonen@esat.kuleuven.be</a:t>
            </a:r>
          </a:p>
          <a:p>
            <a:pPr>
              <a:defRPr/>
            </a:pPr>
            <a:r>
              <a:rPr lang="en-US" sz="2400" b="0" dirty="0" err="1">
                <a:cs typeface="+mn-cs"/>
              </a:rPr>
              <a:t>homes.esat.kuleuven.be</a:t>
            </a:r>
            <a:r>
              <a:rPr lang="en-US" sz="2400" b="0" dirty="0">
                <a:cs typeface="+mn-cs"/>
              </a:rPr>
              <a:t>/~</a:t>
            </a:r>
            <a:r>
              <a:rPr lang="en-US" sz="2400" b="0" dirty="0" err="1">
                <a:cs typeface="+mn-cs"/>
              </a:rPr>
              <a:t>moonen</a:t>
            </a:r>
            <a:r>
              <a:rPr lang="en-US" sz="2400" b="0" dirty="0">
                <a:cs typeface="+mn-cs"/>
              </a:rPr>
              <a:t>/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7" descr="yellow"/>
          <p:cNvPicPr>
            <a:picLocks noChangeAspect="1" noChangeArrowheads="1"/>
          </p:cNvPicPr>
          <p:nvPr/>
        </p:nvPicPr>
        <p:blipFill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052513"/>
            <a:ext cx="349408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Contents: Chapter-5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275" y="875754"/>
            <a:ext cx="8558213" cy="5289550"/>
          </a:xfrm>
          <a:ln>
            <a:noFill/>
          </a:ln>
        </p:spPr>
        <p:txBody>
          <a:bodyPr/>
          <a:lstStyle/>
          <a:p>
            <a:pPr>
              <a:buFontTx/>
              <a:buNone/>
            </a:pPr>
            <a:endParaRPr lang="en-US" sz="3200" b="0" u="sng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/>
              <a:t>Acoustic Echo &amp; Feedback Cancellation</a:t>
            </a:r>
            <a:endParaRPr lang="en-US" b="0" dirty="0"/>
          </a:p>
          <a:p>
            <a:pPr>
              <a:spcBef>
                <a:spcPts val="2280"/>
              </a:spcBef>
            </a:pPr>
            <a:r>
              <a:rPr lang="fr-BE" sz="2000" b="0" dirty="0">
                <a:latin typeface="Arial" charset="0"/>
                <a:ea typeface="ＭＳ Ｐゴシック" charset="0"/>
              </a:rPr>
              <a:t>Correlation between filter input (`u’) and near-end signal (‘v’)</a:t>
            </a:r>
          </a:p>
          <a:p>
            <a:r>
              <a:rPr lang="fr-BE" sz="2000" b="0" dirty="0">
                <a:latin typeface="Arial" charset="0"/>
                <a:ea typeface="ＭＳ Ｐゴシック" charset="0"/>
              </a:rPr>
              <a:t>Fixes : noise injection, pitch shifting, notch filtering, …</a:t>
            </a:r>
          </a:p>
          <a:p>
            <a:endParaRPr lang="fr-BE" sz="2000" b="0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r>
              <a:rPr lang="fr-BE" sz="2000" b="0" dirty="0">
                <a:latin typeface="Arial" charset="0"/>
                <a:ea typeface="ＭＳ Ｐゴシック" charset="0"/>
              </a:rPr>
              <a:t>   Applications: Hearing aids, public address (PA) systems</a:t>
            </a:r>
            <a:endParaRPr lang="en-US" sz="2000" b="0" dirty="0">
              <a:latin typeface="Arial" charset="0"/>
              <a:ea typeface="ＭＳ Ｐゴシック" charset="0"/>
            </a:endParaRPr>
          </a:p>
          <a:p>
            <a:endParaRPr lang="en-US" sz="2000" b="0" dirty="0">
              <a:latin typeface="Arial" charset="0"/>
              <a:ea typeface="ＭＳ Ｐゴシック" charset="0"/>
            </a:endParaRPr>
          </a:p>
          <a:p>
            <a:endParaRPr lang="en-US" sz="2000" b="0" dirty="0">
              <a:latin typeface="Arial" charset="0"/>
              <a:ea typeface="ＭＳ Ｐゴシック" charset="0"/>
            </a:endParaRPr>
          </a:p>
          <a:p>
            <a:endParaRPr lang="en-US" sz="2000" b="0" dirty="0">
              <a:latin typeface="Arial" charset="0"/>
              <a:ea typeface="ＭＳ Ｐゴシック" charset="0"/>
            </a:endParaRPr>
          </a:p>
          <a:p>
            <a:endParaRPr lang="en-US" sz="2000" b="0" dirty="0">
              <a:latin typeface="Arial" charset="0"/>
              <a:ea typeface="ＭＳ Ｐゴシック" charset="0"/>
            </a:endParaRPr>
          </a:p>
          <a:p>
            <a:endParaRPr lang="en-US" sz="2000" b="0" dirty="0">
              <a:latin typeface="Arial" charset="0"/>
              <a:ea typeface="ＭＳ Ｐゴシック" charset="0"/>
            </a:endParaRPr>
          </a:p>
          <a:p>
            <a:endParaRPr lang="en-US" sz="2000" b="0" dirty="0">
              <a:latin typeface="Arial" charset="0"/>
              <a:ea typeface="ＭＳ Ｐゴシック" charset="0"/>
            </a:endParaRPr>
          </a:p>
          <a:p>
            <a:endParaRPr lang="en-US" sz="2000" b="0" dirty="0">
              <a:latin typeface="Arial" charset="0"/>
              <a:ea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</a:endParaRPr>
          </a:p>
        </p:txBody>
      </p:sp>
      <p:pic>
        <p:nvPicPr>
          <p:cNvPr id="36867" name="Picture 28" descr="images"/>
          <p:cNvPicPr>
            <a:picLocks noChangeAspect="1" noChangeArrowheads="1"/>
          </p:cNvPicPr>
          <p:nvPr/>
        </p:nvPicPr>
        <p:blipFill>
          <a:blip r:embed="rId3">
            <a:lum bright="-26000" contrast="-26000"/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34552" y="3914722"/>
            <a:ext cx="3495097" cy="93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3203848" y="836712"/>
            <a:ext cx="1872208" cy="1080120"/>
          </a:xfrm>
          <a:prstGeom prst="ellipse">
            <a:avLst/>
          </a:prstGeom>
          <a:solidFill>
            <a:srgbClr val="FFFF66">
              <a:alpha val="2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683568" y="3501008"/>
            <a:ext cx="4104456" cy="2592288"/>
            <a:chOff x="3657600" y="3429000"/>
            <a:chExt cx="4876800" cy="3124200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429000"/>
              <a:ext cx="4876800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 bwMode="auto">
            <a:xfrm>
              <a:off x="5882879" y="4722897"/>
              <a:ext cx="1025280" cy="762929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Model</a:t>
              </a:r>
            </a:p>
            <a:p>
              <a:pPr>
                <a:defRPr/>
              </a:pPr>
              <a:r>
                <a:rPr lang="en-US" dirty="0">
                  <a:cs typeface="+mn-cs"/>
                </a:rPr>
                <a:t>F</a:t>
              </a:r>
            </a:p>
          </p:txBody>
        </p:sp>
        <p:cxnSp>
          <p:nvCxnSpPr>
            <p:cNvPr id="21" name="Straight Arrow Connector 20"/>
            <p:cNvCxnSpPr>
              <a:endCxn id="20" idx="0"/>
            </p:cNvCxnSpPr>
            <p:nvPr/>
          </p:nvCxnSpPr>
          <p:spPr bwMode="auto">
            <a:xfrm flipH="1">
              <a:off x="6395520" y="4037893"/>
              <a:ext cx="5759" cy="68500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6401279" y="5485826"/>
              <a:ext cx="0" cy="38237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Oval 22"/>
            <p:cNvSpPr/>
            <p:nvPr/>
          </p:nvSpPr>
          <p:spPr bwMode="auto">
            <a:xfrm>
              <a:off x="6247679" y="5868196"/>
              <a:ext cx="305281" cy="30263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TextBox 8"/>
            <p:cNvSpPr txBox="1">
              <a:spLocks noChangeArrowheads="1"/>
            </p:cNvSpPr>
            <p:nvPr/>
          </p:nvSpPr>
          <p:spPr bwMode="auto">
            <a:xfrm>
              <a:off x="6477000" y="5638800"/>
              <a:ext cx="2615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-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Contents: Chapter-6</a:t>
            </a:r>
            <a:endParaRPr lang="en-US" sz="2000" dirty="0">
              <a:cs typeface="+mj-cs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275" y="1235794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Sound Field Control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Active Noise Control</a:t>
            </a:r>
          </a:p>
          <a:p>
            <a:pPr>
              <a:buFontTx/>
              <a:buNone/>
              <a:defRPr/>
            </a:pPr>
            <a:endParaRPr lang="en-US" sz="2400" b="0" u="sng" dirty="0">
              <a:cs typeface="+mn-cs"/>
            </a:endParaRP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    </a:t>
            </a: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 marL="400050" lvl="1" indent="0">
              <a:buNone/>
              <a:defRPr/>
            </a:pPr>
            <a:endParaRPr lang="en-US" dirty="0">
              <a:cs typeface="+mn-cs"/>
            </a:endParaRPr>
          </a:p>
          <a:p>
            <a:pPr marL="400050" lvl="1" indent="0">
              <a:buNone/>
              <a:defRPr/>
            </a:pPr>
            <a:r>
              <a:rPr lang="en-US" sz="1600" b="0" dirty="0">
                <a:cs typeface="+mn-cs"/>
              </a:rPr>
              <a:t>Solutions based on `filtered-X LMS</a:t>
            </a:r>
            <a:r>
              <a:rPr lang="ja-JP" altLang="en-US" sz="1600" b="0">
                <a:latin typeface="Arial"/>
                <a:cs typeface="+mn-cs"/>
              </a:rPr>
              <a:t>’</a:t>
            </a:r>
            <a:r>
              <a:rPr lang="en-US" altLang="ja-JP" sz="1600" b="0" dirty="0">
                <a:latin typeface="Arial"/>
                <a:cs typeface="+mn-cs"/>
              </a:rPr>
              <a:t>algorithm</a:t>
            </a:r>
            <a:endParaRPr lang="en-US" altLang="ja-JP" sz="1600" b="0" dirty="0">
              <a:cs typeface="+mn-cs"/>
            </a:endParaRPr>
          </a:p>
          <a:p>
            <a:pPr marL="400050" lvl="1" indent="0">
              <a:buNone/>
              <a:defRPr/>
            </a:pPr>
            <a:r>
              <a:rPr lang="en-US" sz="1600" b="0" dirty="0">
                <a:cs typeface="+mn-cs"/>
              </a:rPr>
              <a:t>Applications : Active headsets/ear defenders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Sound Zoning</a:t>
            </a:r>
            <a:endParaRPr lang="en-US" sz="2400" b="0" dirty="0">
              <a:cs typeface="+mn-cs"/>
            </a:endParaRPr>
          </a:p>
          <a:p>
            <a:pPr>
              <a:defRPr/>
            </a:pPr>
            <a:endParaRPr lang="en-US" sz="2000" b="0" dirty="0">
              <a:cs typeface="+mn-cs"/>
            </a:endParaRPr>
          </a:p>
          <a:p>
            <a:pPr marL="0" indent="0">
              <a:buNone/>
              <a:defRPr/>
            </a:pPr>
            <a:endParaRPr lang="en-US" sz="2000" b="0" dirty="0">
              <a:cs typeface="+mn-cs"/>
            </a:endParaRPr>
          </a:p>
        </p:txBody>
      </p:sp>
      <p:pic>
        <p:nvPicPr>
          <p:cNvPr id="38916" name="Picture 4" descr="ancba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34971"/>
            <a:ext cx="5832648" cy="276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3" name="Picture 7" descr="env_qc2_l"/>
          <p:cNvPicPr>
            <a:picLocks noChangeAspect="1" noChangeArrowheads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88715"/>
            <a:ext cx="3168526" cy="2600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Infotainment_02_d061eb18-0fac-4cd2-8cc2-413594b4fe3b-prv.jpg">
            <a:extLst>
              <a:ext uri="{FF2B5EF4-FFF2-40B4-BE49-F238E27FC236}">
                <a16:creationId xmlns:a16="http://schemas.microsoft.com/office/drawing/2014/main" id="{76A4246F-B2C6-AD5C-DDC2-2AB3AED5A70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44972"/>
            <a:ext cx="3825799" cy="212033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285838-EA92-8BB7-0D7C-447116D8CD6D}"/>
              </a:ext>
            </a:extLst>
          </p:cNvPr>
          <p:cNvSpPr txBox="1"/>
          <p:nvPr/>
        </p:nvSpPr>
        <p:spPr>
          <a:xfrm rot="16200000">
            <a:off x="7671317" y="4998071"/>
            <a:ext cx="203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/>
              <a:t>www.harman.com</a:t>
            </a:r>
            <a:endParaRPr lang="en-US" sz="1800" b="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275" y="1091778"/>
            <a:ext cx="8558213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u="sng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/>
              <a:t>Sound Field Recording and Reproduction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u="sng" dirty="0">
                <a:cs typeface="+mn-cs"/>
              </a:rPr>
              <a:t>Guest Lecture</a:t>
            </a:r>
            <a:r>
              <a:rPr lang="en-US" sz="3200" b="0" dirty="0">
                <a:cs typeface="+mn-cs"/>
              </a:rPr>
              <a:t>: </a:t>
            </a:r>
            <a:r>
              <a:rPr lang="en-US" sz="2400" b="0" dirty="0"/>
              <a:t>Dr. </a:t>
            </a:r>
            <a:r>
              <a:rPr lang="en-US" sz="2400" b="0" dirty="0" err="1"/>
              <a:t>Enzo</a:t>
            </a:r>
            <a:r>
              <a:rPr lang="en-US" sz="2400" b="0" dirty="0"/>
              <a:t> De </a:t>
            </a:r>
            <a:r>
              <a:rPr lang="en-US" sz="2400" b="0" dirty="0" err="1"/>
              <a:t>Sena</a:t>
            </a:r>
            <a:r>
              <a:rPr lang="en-US" sz="2400" b="0" dirty="0"/>
              <a:t>, University of Surrey, UK</a:t>
            </a:r>
            <a:r>
              <a:rPr lang="en-US" sz="2400" b="0" dirty="0">
                <a:cs typeface="+mn-cs"/>
              </a:rPr>
              <a:t>    			</a:t>
            </a:r>
            <a:endParaRPr lang="en-US" sz="2400" b="0" dirty="0"/>
          </a:p>
          <a:p>
            <a:pPr>
              <a:lnSpc>
                <a:spcPct val="90000"/>
              </a:lnSpc>
              <a:spcBef>
                <a:spcPts val="2376"/>
              </a:spcBef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2376"/>
              </a:spcBef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2376"/>
              </a:spcBef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2376"/>
              </a:spcBef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2376"/>
              </a:spcBef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2376"/>
              </a:spcBef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2376"/>
              </a:spcBef>
              <a:buFontTx/>
              <a:buNone/>
              <a:defRPr/>
            </a:pPr>
            <a:endParaRPr lang="en-US" sz="2000" dirty="0"/>
          </a:p>
        </p:txBody>
      </p:sp>
      <p:pic>
        <p:nvPicPr>
          <p:cNvPr id="2" name="Picture 1" descr="Screen Shot 2016-09-28 at 14.32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7380312" cy="4104456"/>
          </a:xfrm>
          <a:prstGeom prst="rect">
            <a:avLst/>
          </a:prstGeom>
        </p:spPr>
      </p:pic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Contents: Chapter-7</a:t>
            </a:r>
          </a:p>
        </p:txBody>
      </p:sp>
      <p:pic>
        <p:nvPicPr>
          <p:cNvPr id="5" name="Picture 4" descr="2c772ee.jpg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3888432" cy="38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033709">
            <a:off x="3407662" y="4307250"/>
            <a:ext cx="7036660" cy="1074060"/>
          </a:xfrm>
          <a:prstGeom prst="rect">
            <a:avLst/>
          </a:prstGeom>
          <a:solidFill>
            <a:srgbClr val="116E8A">
              <a:alpha val="6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Friday Nov. ??, 10.30-12.30</a:t>
            </a:r>
          </a:p>
          <a:p>
            <a:r>
              <a:rPr lang="en-US" sz="2800" dirty="0"/>
              <a:t>attendance = mandatory!</a:t>
            </a:r>
          </a:p>
        </p:txBody>
      </p:sp>
    </p:spTree>
    <p:extLst>
      <p:ext uri="{BB962C8B-B14F-4D97-AF65-F5344CB8AC3E}">
        <p14:creationId xmlns:p14="http://schemas.microsoft.com/office/powerpoint/2010/main" val="3537058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275" y="1091778"/>
            <a:ext cx="8558213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u="sng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/>
              <a:t>Hearing Aid Signal Processing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u="sng" dirty="0">
                <a:cs typeface="+mn-cs"/>
              </a:rPr>
              <a:t>Guest Lecture</a:t>
            </a:r>
            <a:r>
              <a:rPr lang="en-US" sz="3200" b="0" dirty="0">
                <a:cs typeface="+mn-cs"/>
              </a:rPr>
              <a:t>: </a:t>
            </a:r>
            <a:r>
              <a:rPr lang="en-US" sz="2400" b="0" dirty="0"/>
              <a:t>Dr. Jesper Jensen, Oticon/</a:t>
            </a:r>
            <a:r>
              <a:rPr lang="en-US" sz="2400" b="0" dirty="0" err="1"/>
              <a:t>Demant</a:t>
            </a:r>
            <a:r>
              <a:rPr lang="en-US" sz="2400" b="0" dirty="0"/>
              <a:t>, DK</a:t>
            </a:r>
            <a:r>
              <a:rPr lang="en-US" sz="2400" b="0" dirty="0">
                <a:cs typeface="+mn-cs"/>
              </a:rPr>
              <a:t>			</a:t>
            </a:r>
            <a:endParaRPr lang="en-US" sz="2400" b="0" dirty="0"/>
          </a:p>
          <a:p>
            <a:pPr>
              <a:lnSpc>
                <a:spcPct val="90000"/>
              </a:lnSpc>
              <a:spcBef>
                <a:spcPts val="2376"/>
              </a:spcBef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2376"/>
              </a:spcBef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2376"/>
              </a:spcBef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2376"/>
              </a:spcBef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2376"/>
              </a:spcBef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2376"/>
              </a:spcBef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2376"/>
              </a:spcBef>
              <a:buFontTx/>
              <a:buNone/>
              <a:defRPr/>
            </a:pPr>
            <a:endParaRPr lang="en-US" sz="2000" dirty="0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Contents: Chapter-8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2884179-A2A0-CDEA-F138-A0110D5C5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869160"/>
            <a:ext cx="2146300" cy="1041400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969170C-4C21-0FF0-06E9-8074B12279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51318" y="2139179"/>
            <a:ext cx="2947531" cy="3923901"/>
          </a:xfrm>
          <a:prstGeom prst="rect">
            <a:avLst/>
          </a:prstGeom>
        </p:spPr>
      </p:pic>
      <p:pic>
        <p:nvPicPr>
          <p:cNvPr id="10" name="Picture 9" descr="A picture containing electronics, cellphone&#10;&#10;Description automatically generated">
            <a:extLst>
              <a:ext uri="{FF2B5EF4-FFF2-40B4-BE49-F238E27FC236}">
                <a16:creationId xmlns:a16="http://schemas.microsoft.com/office/drawing/2014/main" id="{C0A756FD-DA97-9EFC-8CD0-E1E9028E25F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500302" y="2137292"/>
            <a:ext cx="2370158" cy="3906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033709">
            <a:off x="3407662" y="4307250"/>
            <a:ext cx="7036660" cy="1074060"/>
          </a:xfrm>
          <a:prstGeom prst="rect">
            <a:avLst/>
          </a:prstGeom>
          <a:solidFill>
            <a:srgbClr val="116E8A">
              <a:alpha val="6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Friday Nov ??, </a:t>
            </a:r>
            <a:r>
              <a:rPr lang="en-US" sz="2800" u="sng" dirty="0"/>
              <a:t>10.30-12.30</a:t>
            </a:r>
          </a:p>
          <a:p>
            <a:r>
              <a:rPr lang="en-US" sz="2800" dirty="0"/>
              <a:t>attendance = mandatory!</a:t>
            </a:r>
          </a:p>
        </p:txBody>
      </p:sp>
    </p:spTree>
    <p:extLst>
      <p:ext uri="{BB962C8B-B14F-4D97-AF65-F5344CB8AC3E}">
        <p14:creationId xmlns:p14="http://schemas.microsoft.com/office/powerpoint/2010/main" val="1568830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90600"/>
            <a:ext cx="8668072" cy="5070475"/>
          </a:xfrm>
        </p:spPr>
        <p:txBody>
          <a:bodyPr/>
          <a:lstStyle/>
          <a:p>
            <a:pPr>
              <a:spcBef>
                <a:spcPts val="1872"/>
              </a:spcBef>
              <a:defRPr/>
            </a:pPr>
            <a:r>
              <a:rPr lang="en-US" sz="3200" b="0" dirty="0">
                <a:solidFill>
                  <a:schemeClr val="tx1"/>
                </a:solidFill>
                <a:cs typeface="+mn-cs"/>
              </a:rPr>
              <a:t>Aims/Scope </a:t>
            </a:r>
          </a:p>
          <a:p>
            <a:pPr>
              <a:spcBef>
                <a:spcPts val="1872"/>
              </a:spcBef>
              <a:defRPr/>
            </a:pPr>
            <a:r>
              <a:rPr lang="en-US" sz="3200" b="0" dirty="0">
                <a:solidFill>
                  <a:srgbClr val="081D58"/>
                </a:solidFill>
                <a:cs typeface="+mn-cs"/>
              </a:rPr>
              <a:t>Contents</a:t>
            </a:r>
          </a:p>
          <a:p>
            <a:pPr>
              <a:spcBef>
                <a:spcPts val="1872"/>
              </a:spcBef>
              <a:defRPr/>
            </a:pPr>
            <a:r>
              <a:rPr lang="en-US" sz="3200" b="0" dirty="0"/>
              <a:t>Case Study: Hearing Instruments</a:t>
            </a:r>
          </a:p>
          <a:p>
            <a:pPr>
              <a:spcBef>
                <a:spcPts val="1872"/>
              </a:spcBef>
              <a:defRPr/>
            </a:pPr>
            <a:r>
              <a:rPr lang="en-US" sz="3200" b="0" dirty="0">
                <a:solidFill>
                  <a:srgbClr val="081D58"/>
                </a:solidFill>
                <a:cs typeface="+mn-cs"/>
              </a:rPr>
              <a:t>Lectures/Lab Sessions/Exam</a:t>
            </a:r>
          </a:p>
          <a:p>
            <a:pPr marL="0" indent="0">
              <a:spcBef>
                <a:spcPts val="1872"/>
              </a:spcBef>
              <a:buNone/>
              <a:defRPr/>
            </a:pPr>
            <a:r>
              <a:rPr lang="en-US" sz="3200" b="0" dirty="0">
                <a:solidFill>
                  <a:srgbClr val="081D58"/>
                </a:solidFill>
                <a:cs typeface="+mn-cs"/>
              </a:rPr>
              <a:t>   Website/Questions 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554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4744"/>
            <a:ext cx="8515672" cy="5199062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dirty="0">
                <a:solidFill>
                  <a:srgbClr val="FFFFFF"/>
                </a:solidFill>
                <a:cs typeface="+mn-cs"/>
              </a:rPr>
              <a:t>DASP Challenges </a:t>
            </a:r>
            <a:r>
              <a:rPr lang="nl-BE" sz="2000" b="0" dirty="0">
                <a:solidFill>
                  <a:srgbClr val="FFFFFF"/>
                </a:solidFill>
                <a:cs typeface="+mn-cs"/>
              </a:rPr>
              <a:t>in hearing instruments (next slides)</a:t>
            </a:r>
          </a:p>
          <a:p>
            <a:pPr marL="741363" lvl="1" indent="-341313" eaLnBrk="1" hangingPunct="1">
              <a:spcBef>
                <a:spcPts val="600"/>
              </a:spcBef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0" dirty="0">
                <a:solidFill>
                  <a:srgbClr val="FFFFFF"/>
                </a:solidFill>
                <a:cs typeface="+mn-cs"/>
              </a:rPr>
              <a:t>Dynamic range compression </a:t>
            </a:r>
          </a:p>
          <a:p>
            <a:pPr marL="741363" lvl="1" indent="-341313" eaLnBrk="1" hangingPunct="1">
              <a:spcBef>
                <a:spcPts val="600"/>
              </a:spcBef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0" dirty="0">
                <a:solidFill>
                  <a:srgbClr val="FFFFFF"/>
                </a:solidFill>
              </a:rPr>
              <a:t>Noise reduction (=chapter 2-3-4, chapter 7)</a:t>
            </a:r>
          </a:p>
          <a:p>
            <a:pPr marL="741363" lvl="1" indent="-341313" eaLnBrk="1" hangingPunct="1">
              <a:spcBef>
                <a:spcPts val="600"/>
              </a:spcBef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</a:rPr>
              <a:t>Dereverberation</a:t>
            </a:r>
          </a:p>
          <a:p>
            <a:pPr marL="741363" lvl="1" indent="-341313" eaLnBrk="1" hangingPunct="1">
              <a:spcBef>
                <a:spcPts val="600"/>
              </a:spcBef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cs typeface="+mn-cs"/>
              </a:rPr>
              <a:t>Acoustic f</a:t>
            </a:r>
            <a:r>
              <a:rPr lang="nl-BE" sz="2000" b="0" dirty="0">
                <a:solidFill>
                  <a:srgbClr val="FFFFFF"/>
                </a:solidFill>
                <a:cs typeface="+mn-cs"/>
              </a:rPr>
              <a:t>eedback cancellation (=chapter 5)</a:t>
            </a:r>
          </a:p>
          <a:p>
            <a:pPr marL="741363" lvl="1" indent="-341313" eaLnBrk="1" hangingPunct="1">
              <a:spcBef>
                <a:spcPts val="600"/>
              </a:spcBef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0" dirty="0">
                <a:solidFill>
                  <a:srgbClr val="FFFFFF"/>
                </a:solidFill>
              </a:rPr>
              <a:t>Active noise control (=chapter 6)</a:t>
            </a:r>
          </a:p>
          <a:p>
            <a:pPr marL="741363" lvl="1" indent="-341313" eaLnBrk="1" hangingPunct="1">
              <a:spcBef>
                <a:spcPts val="600"/>
              </a:spcBef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cs typeface="+mn-cs"/>
              </a:rPr>
              <a:t>E</a:t>
            </a:r>
            <a:r>
              <a:rPr lang="nl-BE" sz="2000" b="0" dirty="0">
                <a:solidFill>
                  <a:srgbClr val="FFFFFF"/>
                </a:solidFill>
                <a:cs typeface="+mn-cs"/>
              </a:rPr>
              <a:t>tc.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dirty="0">
                <a:solidFill>
                  <a:srgbClr val="FFFFFF"/>
                </a:solidFill>
              </a:rPr>
              <a:t>Technology Challenges </a:t>
            </a:r>
            <a:r>
              <a:rPr lang="nl-BE" sz="2000" b="0" dirty="0">
                <a:solidFill>
                  <a:srgbClr val="FFFFFF"/>
                </a:solidFill>
              </a:rPr>
              <a:t>in hearing instruments </a:t>
            </a:r>
            <a:endParaRPr lang="nl-BE" sz="2000" dirty="0">
              <a:solidFill>
                <a:srgbClr val="FFFFFF"/>
              </a:solidFill>
            </a:endParaRPr>
          </a:p>
          <a:p>
            <a:pPr marL="741363" lvl="1" indent="-341313" eaLnBrk="1" hangingPunct="1">
              <a:spcBef>
                <a:spcPts val="600"/>
              </a:spcBef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</a:rPr>
              <a:t>Small form factor (cfr. user acceptance)</a:t>
            </a:r>
          </a:p>
          <a:p>
            <a:pPr marL="741363" lvl="1" indent="-341313" eaLnBrk="1" hangingPunct="1">
              <a:spcBef>
                <a:spcPts val="600"/>
              </a:spcBef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</a:rPr>
              <a:t>Low power: 1…5mW (cfr. battery lifetime ≈ 1 week)</a:t>
            </a:r>
          </a:p>
          <a:p>
            <a:pPr marL="741363" lvl="1" indent="-341313" eaLnBrk="1" hangingPunct="1">
              <a:spcBef>
                <a:spcPts val="600"/>
              </a:spcBef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</a:rPr>
              <a:t>Low processing delay: 10msec (cfr. synchronization with lip reading)</a:t>
            </a: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ea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>
                <a:cs typeface="Arial" charset="0"/>
              </a:rPr>
              <a:t>Case Study: Hearing Instruments </a:t>
            </a:r>
            <a:r>
              <a:rPr lang="nl-BE" sz="2400" dirty="0">
                <a:cs typeface="Arial" charset="0"/>
              </a:rPr>
              <a:t>1</a:t>
            </a:r>
            <a:r>
              <a:rPr lang="mr-IN" sz="2400" dirty="0">
                <a:cs typeface="Arial" charset="0"/>
              </a:rPr>
              <a:t>/15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6672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oor_tcm24-47335.jpg"/>
          <p:cNvPicPr>
            <a:picLocks noChangeAspect="1"/>
          </p:cNvPicPr>
          <p:nvPr/>
        </p:nvPicPr>
        <p:blipFill>
          <a:blip r:embed="rId3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80928"/>
            <a:ext cx="5943600" cy="345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61176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/>
          </p:nvPr>
        </p:nvSpPr>
        <p:spPr>
          <a:xfrm>
            <a:off x="395288" y="1140482"/>
            <a:ext cx="8521700" cy="52768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tIns="0" bIns="0" anchor="t"/>
          <a:lstStyle/>
          <a:p>
            <a:pPr algn="l" eaLnBrk="1" hangingPunct="1">
              <a:lnSpc>
                <a:spcPct val="100000"/>
              </a:lnSpc>
              <a:spcBef>
                <a:spcPts val="6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400" dirty="0"/>
              <a:t>Hearing </a:t>
            </a:r>
          </a:p>
          <a:p>
            <a:pPr marL="342900" indent="-342900" algn="l" eaLnBrk="1" hangingPunct="1">
              <a:spcBef>
                <a:spcPts val="1200"/>
              </a:spcBef>
              <a:buFont typeface="Arial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000" b="0" dirty="0"/>
              <a:t>Outer ear/middle ear/inner ear</a:t>
            </a:r>
          </a:p>
          <a:p>
            <a:pPr marL="342900" indent="-342900" algn="l" eaLnBrk="1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000" b="0" dirty="0" err="1"/>
              <a:t>Tonotopy</a:t>
            </a:r>
            <a:r>
              <a:rPr lang="en-US" sz="2000" b="0" dirty="0"/>
              <a:t> of inner ear: spatial </a:t>
            </a:r>
            <a:r>
              <a:rPr lang="en-US" sz="2000" b="0" dirty="0">
                <a:solidFill>
                  <a:srgbClr val="FFFFFF"/>
                </a:solidFill>
              </a:rPr>
              <a:t>arrangement of where sounds of different frequency are processed</a:t>
            </a:r>
          </a:p>
          <a:p>
            <a:pPr marL="341313" indent="-341313" algn="l" eaLnBrk="1" hangingPunct="1"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400" dirty="0">
              <a:solidFill>
                <a:srgbClr val="182B52"/>
              </a:solidFill>
            </a:endParaRP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6264188" y="4077072"/>
            <a:ext cx="1674813" cy="461963"/>
          </a:xfrm>
          <a:prstGeom prst="rect">
            <a:avLst/>
          </a:prstGeom>
          <a:solidFill>
            <a:srgbClr val="8BCA7D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= Cochlea</a:t>
            </a:r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444500" y="4329100"/>
            <a:ext cx="2111276" cy="1331925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18438" idx="2"/>
          </p:cNvCxnSpPr>
          <p:nvPr/>
        </p:nvCxnSpPr>
        <p:spPr>
          <a:xfrm rot="16200000" flipH="1">
            <a:off x="1604169" y="3190082"/>
            <a:ext cx="488950" cy="133191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96838" y="2781300"/>
            <a:ext cx="2171700" cy="830263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Low-freq tone</a:t>
            </a:r>
          </a:p>
        </p:txBody>
      </p:sp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254732" y="5373216"/>
            <a:ext cx="1905000" cy="830263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High-freq tone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976156" y="4797152"/>
            <a:ext cx="0" cy="1079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228184" y="4761148"/>
            <a:ext cx="0" cy="5549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6228184" y="5049180"/>
            <a:ext cx="2208213" cy="7699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Neural activity</a:t>
            </a:r>
          </a:p>
          <a:p>
            <a:r>
              <a:rPr lang="en-US" sz="2000"/>
              <a:t>for low-freq tone</a:t>
            </a:r>
          </a:p>
        </p:txBody>
      </p:sp>
      <p:sp>
        <p:nvSpPr>
          <p:cNvPr id="18443" name="TextBox 14"/>
          <p:cNvSpPr txBox="1">
            <a:spLocks noChangeArrowheads="1"/>
          </p:cNvSpPr>
          <p:nvPr/>
        </p:nvSpPr>
        <p:spPr bwMode="auto">
          <a:xfrm>
            <a:off x="5715000" y="5899150"/>
            <a:ext cx="2322513" cy="7699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Neural activitity </a:t>
            </a:r>
          </a:p>
          <a:p>
            <a:r>
              <a:rPr lang="en-US" sz="2000"/>
              <a:t>for high-freq tone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 rot="16200000">
            <a:off x="7414420" y="3158331"/>
            <a:ext cx="13509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cs typeface="Arial" charset="0"/>
              </a:rPr>
              <a:t>© </a:t>
            </a:r>
            <a:r>
              <a:rPr lang="en-US" sz="1400" dirty="0" err="1">
                <a:solidFill>
                  <a:srgbClr val="FFFFFF"/>
                </a:solidFill>
              </a:rPr>
              <a:t>www.cm.be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 anchor="ctr"/>
          <a:lstStyle>
            <a:lvl1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l-BE" dirty="0">
                <a:cs typeface="Arial" charset="0"/>
              </a:rPr>
              <a:t>Case Study: Hearing Instruments </a:t>
            </a:r>
            <a:r>
              <a:rPr lang="nl-BE" sz="2400" dirty="0">
                <a:cs typeface="Arial" charset="0"/>
              </a:rPr>
              <a:t>2</a:t>
            </a:r>
            <a:r>
              <a:rPr lang="mr-IN" sz="2400" dirty="0">
                <a:cs typeface="Arial" charset="0"/>
              </a:rPr>
              <a:t>/15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0154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gehoorverliesPerLeeftijd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25538"/>
            <a:ext cx="41036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pod-green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alphaModFix amt="45000"/>
          </a:blip>
          <a:stretch>
            <a:fillRect/>
          </a:stretch>
        </p:blipFill>
        <p:spPr>
          <a:xfrm>
            <a:off x="4355976" y="3093271"/>
            <a:ext cx="2232248" cy="2207937"/>
          </a:xfrm>
          <a:prstGeom prst="rect">
            <a:avLst/>
          </a:prstGeom>
          <a:ln>
            <a:noFill/>
          </a:ln>
        </p:spPr>
      </p:pic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6227763" y="4941888"/>
            <a:ext cx="2559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FFFF"/>
                </a:solidFill>
                <a:latin typeface="Trebuchet MS" charset="0"/>
              </a:rPr>
              <a:t>[Source: Lapperre]</a:t>
            </a:r>
            <a:endParaRPr lang="nl-BE" sz="1800">
              <a:solidFill>
                <a:srgbClr val="FFFFFF"/>
              </a:solidFill>
              <a:latin typeface="Trebuchet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8250"/>
            <a:ext cx="8299450" cy="51990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rgbClr val="FFFFFF"/>
                </a:solidFill>
                <a:cs typeface="+mn-cs"/>
              </a:rPr>
              <a:t>Hearing loss types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Conductive (~outer/middle ear)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rgbClr val="FFFFFF"/>
                </a:solidFill>
              </a:rPr>
              <a:t>Sensorineural</a:t>
            </a:r>
            <a:r>
              <a:rPr lang="en-US" sz="2000" dirty="0">
                <a:solidFill>
                  <a:srgbClr val="FFFFFF"/>
                </a:solidFill>
              </a:rPr>
              <a:t> (~inner ear)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Mixed</a:t>
            </a:r>
            <a:endParaRPr lang="nl-BE" sz="2000" dirty="0">
              <a:solidFill>
                <a:srgbClr val="FFFFFF"/>
              </a:solidFill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FFFF"/>
                </a:solidFill>
                <a:cs typeface="+mn-cs"/>
              </a:rPr>
              <a:t>One in six adults (Europe) suffers from hearing loss  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rgbClr val="FFFFFF"/>
                </a:solidFill>
                <a:cs typeface="+mn-cs"/>
              </a:rPr>
              <a:t>         </a:t>
            </a:r>
            <a:r>
              <a:rPr lang="en-US" sz="2400" b="0" dirty="0">
                <a:solidFill>
                  <a:srgbClr val="FFFFFF"/>
                </a:solidFill>
                <a:cs typeface="+mn-cs"/>
              </a:rPr>
              <a:t>…and still increasing</a:t>
            </a:r>
            <a:endParaRPr lang="en-US" sz="2400" dirty="0">
              <a:solidFill>
                <a:srgbClr val="FFFFFF"/>
              </a:solidFill>
              <a:cs typeface="+mn-cs"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FFFF"/>
                </a:solidFill>
                <a:cs typeface="+mn-cs"/>
              </a:rPr>
              <a:t>Typical causes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Aging 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Exposure to loud sounds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 …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FFFF"/>
                </a:solidFill>
              </a:rPr>
              <a:t>Hearing Instruments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Hearing aids: audio output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Bone anchored hearing aids: vibration output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Cochlear implants: electrical stimulation output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…</a:t>
            </a:r>
            <a:endParaRPr lang="nl-BE" sz="2000" dirty="0">
              <a:ea typeface="Arial" charset="0"/>
              <a:cs typeface="+mn-cs"/>
            </a:endParaRPr>
          </a:p>
        </p:txBody>
      </p:sp>
      <p:pic>
        <p:nvPicPr>
          <p:cNvPr id="8" name="Picture 13" descr="oticon-epoq-hearing-aids-tn"/>
          <p:cNvPicPr>
            <a:picLocks noChangeAspect="1" noChangeArrowheads="1"/>
          </p:cNvPicPr>
          <p:nvPr/>
        </p:nvPicPr>
        <p:blipFill>
          <a:blip r:embed="rId4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303847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nl-BE" dirty="0">
                <a:cs typeface="Arial" charset="0"/>
              </a:rPr>
              <a:t>Case Study: Hearing Instruments </a:t>
            </a:r>
            <a:r>
              <a:rPr lang="nl-BE" sz="2400" dirty="0">
                <a:cs typeface="Arial" charset="0"/>
              </a:rPr>
              <a:t>3</a:t>
            </a:r>
            <a:r>
              <a:rPr lang="mr-IN" sz="2400" dirty="0">
                <a:cs typeface="Arial" charset="0"/>
              </a:rPr>
              <a:t>/15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3703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3" descr="oticon-epoq-hearing-aids-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3789363"/>
            <a:ext cx="303847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12" descr="05072u_0"/>
          <p:cNvPicPr>
            <a:picLocks noChangeAspect="1" noChangeArrowheads="1"/>
          </p:cNvPicPr>
          <p:nvPr/>
        </p:nvPicPr>
        <p:blipFill>
          <a:blip r:embed="rId3">
            <a:lum bright="3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719513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 rot="16200000">
            <a:off x="8318501" y="1506537"/>
            <a:ext cx="584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7F7F7F"/>
                </a:solidFill>
                <a:cs typeface="+mn-cs"/>
              </a:rPr>
              <a:t>1921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 rot="16200000">
            <a:off x="7952582" y="3936206"/>
            <a:ext cx="13223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7F7F7F"/>
                </a:solidFill>
                <a:cs typeface="+mn-cs"/>
              </a:rPr>
              <a:t>2007 (</a:t>
            </a:r>
            <a:r>
              <a:rPr lang="en-US" sz="1400" dirty="0" err="1">
                <a:solidFill>
                  <a:srgbClr val="7F7F7F"/>
                </a:solidFill>
                <a:cs typeface="+mn-cs"/>
              </a:rPr>
              <a:t>Oticon</a:t>
            </a:r>
            <a:r>
              <a:rPr lang="en-US" sz="1400" dirty="0">
                <a:solidFill>
                  <a:srgbClr val="7F7F7F"/>
                </a:solidFill>
                <a:cs typeface="+mn-cs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47738"/>
            <a:ext cx="8299450" cy="5289550"/>
          </a:xfrm>
        </p:spPr>
        <p:txBody>
          <a:bodyPr/>
          <a:lstStyle/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dirty="0">
                <a:cs typeface="+mn-cs"/>
              </a:rPr>
              <a:t>Hearing Aids (HAs)</a:t>
            </a:r>
          </a:p>
          <a:p>
            <a:pPr marL="341313" indent="-341313" eaLnBrk="1" hangingPunct="1">
              <a:spcBef>
                <a:spcPts val="1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cs typeface="+mn-cs"/>
              </a:rPr>
              <a:t>Audio input/audio output </a:t>
            </a:r>
            <a:r>
              <a:rPr lang="nl-BE" sz="1800" b="0" dirty="0">
                <a:cs typeface="+mn-cs"/>
              </a:rPr>
              <a:t>(`microphone-processing-loudspeaker’)</a:t>
            </a:r>
          </a:p>
          <a:p>
            <a:pPr marL="341313" indent="-341313" eaLnBrk="1" hangingPunct="1">
              <a:spcBef>
                <a:spcPts val="12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cs typeface="+mn-cs"/>
              </a:rPr>
              <a:t>‘</a:t>
            </a:r>
            <a:r>
              <a:rPr lang="nl-BE" sz="2400" b="0" u="sng" dirty="0">
                <a:cs typeface="+mn-cs"/>
              </a:rPr>
              <a:t>Amplifier</a:t>
            </a:r>
            <a:r>
              <a:rPr lang="nl-BE" sz="2400" b="0" dirty="0">
                <a:cs typeface="+mn-cs"/>
              </a:rPr>
              <a:t>’, but so much more than an amplifier!!</a:t>
            </a:r>
          </a:p>
          <a:p>
            <a:pPr marL="341313" indent="-341313" eaLnBrk="1" hangingPunct="1">
              <a:spcBef>
                <a:spcPts val="12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cs typeface="+mn-cs"/>
              </a:rPr>
              <a:t>History: </a:t>
            </a:r>
          </a:p>
          <a:p>
            <a:pPr lvl="1" eaLnBrk="1" hangingPunct="1"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Horns/trumpets/…</a:t>
            </a:r>
          </a:p>
          <a:p>
            <a:pPr lvl="1" eaLnBrk="1" hangingPunct="1"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`Desktop’ HAs (1900)</a:t>
            </a:r>
          </a:p>
          <a:p>
            <a:pPr lvl="1" eaLnBrk="1" hangingPunct="1"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Wearable HAs (1930)</a:t>
            </a:r>
          </a:p>
          <a:p>
            <a:pPr lvl="1" eaLnBrk="1" hangingPunct="1"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Digital HAs (1980)</a:t>
            </a:r>
          </a:p>
          <a:p>
            <a:pPr marL="341313" indent="-341313" eaLnBrk="1" hangingPunct="1">
              <a:spcBef>
                <a:spcPts val="12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cs typeface="+mn-cs"/>
              </a:rPr>
              <a:t>State-of-the-art: </a:t>
            </a:r>
          </a:p>
          <a:p>
            <a:pPr lvl="1" eaLnBrk="1" hangingPunct="1"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MHz’s clock speed</a:t>
            </a:r>
          </a:p>
          <a:p>
            <a:pPr lvl="1" eaLnBrk="1" hangingPunct="1"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Millions of arithmetic operations/sec, …</a:t>
            </a:r>
          </a:p>
          <a:p>
            <a:pPr lvl="1" eaLnBrk="1" hangingPunct="1"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Multiple microphones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>
                <a:cs typeface="Arial" charset="0"/>
              </a:rPr>
              <a:t>Case Study: Hearing Instruments </a:t>
            </a:r>
            <a:r>
              <a:rPr lang="nl-BE" sz="2400" dirty="0">
                <a:cs typeface="Arial" charset="0"/>
              </a:rPr>
              <a:t>4</a:t>
            </a:r>
            <a:r>
              <a:rPr lang="mr-IN" sz="2400" dirty="0">
                <a:cs typeface="Arial" charset="0"/>
              </a:rPr>
              <a:t>/15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8102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0678"/>
            <a:ext cx="8299450" cy="52006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dirty="0"/>
              <a:t>DASP Challenges: Dynamic range compression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b="0" dirty="0">
                <a:solidFill>
                  <a:srgbClr val="FFFFFF"/>
                </a:solidFill>
                <a:cs typeface="+mn-cs"/>
              </a:rPr>
              <a:t>  </a:t>
            </a:r>
            <a:r>
              <a:rPr lang="nl-BE" sz="2400" b="0" dirty="0">
                <a:solidFill>
                  <a:srgbClr val="FFFFFF"/>
                </a:solidFill>
                <a:cs typeface="+mn-cs"/>
              </a:rPr>
              <a:t>Dynamic range &amp; audibility</a:t>
            </a:r>
            <a:endParaRPr lang="nl-BE" sz="2400" b="0" dirty="0">
              <a:solidFill>
                <a:srgbClr val="182B52"/>
              </a:solidFill>
              <a:cs typeface="+mn-cs"/>
            </a:endParaRPr>
          </a:p>
          <a:p>
            <a:pPr marL="341313" indent="-341313" eaLnBrk="1" hangingPunct="1">
              <a:lnSpc>
                <a:spcPct val="70000"/>
              </a:lnSpc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0" dirty="0">
                <a:solidFill>
                  <a:srgbClr val="FFFFFF"/>
                </a:solidFill>
                <a:cs typeface="+mn-cs"/>
              </a:rPr>
              <a:t> </a:t>
            </a:r>
          </a:p>
          <a:p>
            <a:pPr marL="341313" indent="-341313" eaLnBrk="1" hangingPunct="1">
              <a:lnSpc>
                <a:spcPct val="70000"/>
              </a:lnSpc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0" dirty="0">
                <a:solidFill>
                  <a:srgbClr val="FFFFFF"/>
                </a:solidFill>
                <a:cs typeface="+mn-cs"/>
              </a:rPr>
              <a:t>   Normal hearing          Hearing impaired </a:t>
            </a:r>
          </a:p>
          <a:p>
            <a:pPr marL="341313" indent="-341313" eaLnBrk="1" hangingPunct="1">
              <a:lnSpc>
                <a:spcPct val="70000"/>
              </a:lnSpc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0" dirty="0">
                <a:solidFill>
                  <a:srgbClr val="FFFFFF"/>
                </a:solidFill>
                <a:cs typeface="+mn-cs"/>
              </a:rPr>
              <a:t>    subjects                      subjects </a:t>
            </a:r>
          </a:p>
          <a:p>
            <a:pPr marL="341313" indent="-341313" eaLnBrk="1" hangingPunct="1">
              <a:lnSpc>
                <a:spcPct val="70000"/>
              </a:lnSpc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1600" b="0" dirty="0">
                <a:solidFill>
                  <a:srgbClr val="FFFFFF"/>
                </a:solidFill>
                <a:ea typeface="Arial" charset="0"/>
                <a:cs typeface="+mn-cs"/>
              </a:rPr>
              <a:t>(frequency dependent)</a:t>
            </a: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>
                <a:cs typeface="Arial" charset="0"/>
              </a:rPr>
              <a:t>Case Study: Hearing Instruments </a:t>
            </a:r>
            <a:r>
              <a:rPr lang="nl-BE" sz="2400" dirty="0">
                <a:cs typeface="Arial" charset="0"/>
              </a:rPr>
              <a:t>5</a:t>
            </a:r>
            <a:r>
              <a:rPr lang="mr-IN" sz="2400" dirty="0">
                <a:cs typeface="Arial" charset="0"/>
              </a:rPr>
              <a:t>/15</a:t>
            </a:r>
            <a:endParaRPr lang="en-US" sz="2400" dirty="0"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68538" y="2760985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cs typeface="Arial" charset="0"/>
              </a:rPr>
              <a:t>Level</a:t>
            </a:r>
            <a:endParaRPr lang="en-US" sz="1400" dirty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2514600" y="3048000"/>
            <a:ext cx="152400" cy="2971800"/>
            <a:chOff x="2928" y="1728"/>
            <a:chExt cx="96" cy="1536"/>
          </a:xfrm>
        </p:grpSpPr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2976" y="1728"/>
              <a:ext cx="0" cy="15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2928" y="1872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2928" y="2160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2928" y="244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2928" y="2736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2928" y="3024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730500" y="3124200"/>
            <a:ext cx="722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FFFF"/>
                </a:solidFill>
                <a:cs typeface="Arial" charset="0"/>
              </a:rPr>
              <a:t>100dB</a:t>
            </a:r>
            <a:endParaRPr lang="en-US" sz="1400">
              <a:solidFill>
                <a:srgbClr val="FFFFFF"/>
              </a:solidFill>
              <a:cs typeface="+mn-cs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808288" y="5334000"/>
            <a:ext cx="522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FFFF"/>
                </a:solidFill>
                <a:cs typeface="Arial" charset="0"/>
              </a:rPr>
              <a:t>0dB</a:t>
            </a:r>
            <a:endParaRPr lang="en-US" sz="1400">
              <a:solidFill>
                <a:srgbClr val="FFFFFF"/>
              </a:solidFill>
              <a:cs typeface="+mn-cs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1676400" y="5562600"/>
            <a:ext cx="533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1676400" y="3200400"/>
            <a:ext cx="533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3581400" y="3200400"/>
            <a:ext cx="533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3581400" y="4800600"/>
            <a:ext cx="533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1752600" y="3276600"/>
            <a:ext cx="304800" cy="22098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3733800" y="3276600"/>
            <a:ext cx="304800" cy="1447800"/>
          </a:xfrm>
          <a:prstGeom prst="rect">
            <a:avLst/>
          </a:prstGeom>
          <a:solidFill>
            <a:srgbClr val="5F5F5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301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90600"/>
            <a:ext cx="8668072" cy="5070475"/>
          </a:xfrm>
        </p:spPr>
        <p:txBody>
          <a:bodyPr/>
          <a:lstStyle/>
          <a:p>
            <a:pPr>
              <a:spcBef>
                <a:spcPts val="1872"/>
              </a:spcBef>
              <a:defRPr/>
            </a:pPr>
            <a:r>
              <a:rPr lang="en-US" sz="3200" b="0" dirty="0">
                <a:cs typeface="+mn-cs"/>
              </a:rPr>
              <a:t>Aims/Scope </a:t>
            </a:r>
          </a:p>
          <a:p>
            <a:pPr>
              <a:spcBef>
                <a:spcPts val="1872"/>
              </a:spcBef>
              <a:defRPr/>
            </a:pPr>
            <a:r>
              <a:rPr lang="en-US" sz="3200" b="0" dirty="0">
                <a:cs typeface="+mn-cs"/>
              </a:rPr>
              <a:t>Contents</a:t>
            </a:r>
          </a:p>
          <a:p>
            <a:pPr>
              <a:spcBef>
                <a:spcPts val="1872"/>
              </a:spcBef>
              <a:defRPr/>
            </a:pPr>
            <a:r>
              <a:rPr lang="en-US" sz="3200" b="0" dirty="0"/>
              <a:t>Case Study: Hearing Instruments</a:t>
            </a:r>
          </a:p>
          <a:p>
            <a:pPr>
              <a:spcBef>
                <a:spcPts val="1872"/>
              </a:spcBef>
              <a:defRPr/>
            </a:pPr>
            <a:r>
              <a:rPr lang="en-US" sz="3200" b="0" dirty="0">
                <a:cs typeface="+mn-cs"/>
              </a:rPr>
              <a:t>Lectures/Lab Sessions/Exam</a:t>
            </a:r>
          </a:p>
          <a:p>
            <a:pPr marL="0" indent="0">
              <a:spcBef>
                <a:spcPts val="1872"/>
              </a:spcBef>
              <a:buNone/>
              <a:defRPr/>
            </a:pPr>
            <a:r>
              <a:rPr lang="en-US" sz="3200" b="0" dirty="0">
                <a:cs typeface="+mn-cs"/>
              </a:rPr>
              <a:t>   Website/Questions 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49"/>
          <p:cNvSpPr>
            <a:spLocks/>
          </p:cNvSpPr>
          <p:nvPr/>
        </p:nvSpPr>
        <p:spPr bwMode="auto">
          <a:xfrm>
            <a:off x="4038600" y="3886200"/>
            <a:ext cx="1600200" cy="457200"/>
          </a:xfrm>
          <a:custGeom>
            <a:avLst/>
            <a:gdLst>
              <a:gd name="T0" fmla="*/ 0 w 1008"/>
              <a:gd name="T1" fmla="*/ 0 h 288"/>
              <a:gd name="T2" fmla="*/ 480 w 1008"/>
              <a:gd name="T3" fmla="*/ 288 h 288"/>
              <a:gd name="T4" fmla="*/ 1008 w 1008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288">
                <a:moveTo>
                  <a:pt x="0" y="0"/>
                </a:moveTo>
                <a:cubicBezTo>
                  <a:pt x="156" y="144"/>
                  <a:pt x="312" y="288"/>
                  <a:pt x="480" y="288"/>
                </a:cubicBezTo>
                <a:cubicBezTo>
                  <a:pt x="648" y="288"/>
                  <a:pt x="828" y="144"/>
                  <a:pt x="1008" y="0"/>
                </a:cubicBezTo>
              </a:path>
            </a:pathLst>
          </a:custGeom>
          <a:noFill/>
          <a:ln w="76200" cmpd="sng">
            <a:solidFill>
              <a:srgbClr val="A6A6A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59" name="Freeform 50"/>
          <p:cNvSpPr>
            <a:spLocks/>
          </p:cNvSpPr>
          <p:nvPr/>
        </p:nvSpPr>
        <p:spPr bwMode="auto">
          <a:xfrm>
            <a:off x="2057400" y="5105400"/>
            <a:ext cx="4572000" cy="1219200"/>
          </a:xfrm>
          <a:custGeom>
            <a:avLst/>
            <a:gdLst>
              <a:gd name="T0" fmla="*/ 0 w 1008"/>
              <a:gd name="T1" fmla="*/ 0 h 288"/>
              <a:gd name="T2" fmla="*/ 480 w 1008"/>
              <a:gd name="T3" fmla="*/ 288 h 288"/>
              <a:gd name="T4" fmla="*/ 1008 w 1008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288">
                <a:moveTo>
                  <a:pt x="0" y="0"/>
                </a:moveTo>
                <a:cubicBezTo>
                  <a:pt x="156" y="144"/>
                  <a:pt x="312" y="288"/>
                  <a:pt x="480" y="288"/>
                </a:cubicBezTo>
                <a:cubicBezTo>
                  <a:pt x="648" y="288"/>
                  <a:pt x="828" y="144"/>
                  <a:pt x="1008" y="0"/>
                </a:cubicBezTo>
              </a:path>
            </a:pathLst>
          </a:custGeom>
          <a:noFill/>
          <a:ln w="76200" cmpd="sng">
            <a:solidFill>
              <a:schemeClr val="bg1">
                <a:lumMod val="65000"/>
              </a:scheme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8670"/>
            <a:ext cx="8839200" cy="52006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dirty="0"/>
              <a:t>DASP Challenges: Dynamic range compression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b="0" dirty="0">
                <a:solidFill>
                  <a:srgbClr val="FFFFFF"/>
                </a:solidFill>
              </a:rPr>
              <a:t>  </a:t>
            </a:r>
            <a:r>
              <a:rPr lang="nl-BE" sz="2400" b="0" dirty="0">
                <a:solidFill>
                  <a:srgbClr val="FFFFFF"/>
                </a:solidFill>
              </a:rPr>
              <a:t>Dynamic range &amp; audibility</a:t>
            </a:r>
            <a:endParaRPr lang="nl-BE" sz="1600" dirty="0">
              <a:solidFill>
                <a:srgbClr val="FFFFFF"/>
              </a:solidFill>
              <a:cs typeface="+mn-cs"/>
            </a:endParaRPr>
          </a:p>
          <a:p>
            <a:pPr marL="341313" indent="-341313" eaLnBrk="1" hangingPunct="1">
              <a:lnSpc>
                <a:spcPct val="70000"/>
              </a:lnSpc>
              <a:spcBef>
                <a:spcPts val="12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1600" dirty="0">
                <a:solidFill>
                  <a:srgbClr val="FFFFFF"/>
                </a:solidFill>
                <a:cs typeface="+mn-cs"/>
              </a:rPr>
              <a:t>    </a:t>
            </a:r>
            <a:r>
              <a:rPr lang="nl-BE" sz="2000" b="0" dirty="0">
                <a:solidFill>
                  <a:srgbClr val="FFFFFF"/>
                </a:solidFill>
                <a:cs typeface="+mn-cs"/>
              </a:rPr>
              <a:t>Hence need (frequency &amp;) signal amplitude dependent amplification</a:t>
            </a:r>
          </a:p>
          <a:p>
            <a:pPr marL="341313" indent="-341313" eaLnBrk="1" hangingPunct="1">
              <a:lnSpc>
                <a:spcPct val="70000"/>
              </a:lnSpc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b="0" dirty="0">
              <a:solidFill>
                <a:srgbClr val="FFFFFF"/>
              </a:solidFill>
              <a:cs typeface="+mn-cs"/>
            </a:endParaRPr>
          </a:p>
          <a:p>
            <a:pPr marL="341313" indent="-341313" eaLnBrk="1" hangingPunct="1">
              <a:lnSpc>
                <a:spcPct val="70000"/>
              </a:lnSpc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>
                <a:cs typeface="Arial" charset="0"/>
              </a:rPr>
              <a:t>Case Study: Hearing Instruments </a:t>
            </a:r>
            <a:r>
              <a:rPr lang="nl-BE" sz="2400" dirty="0">
                <a:cs typeface="Arial" charset="0"/>
              </a:rPr>
              <a:t>5</a:t>
            </a:r>
            <a:r>
              <a:rPr lang="mr-IN" sz="2400" dirty="0">
                <a:cs typeface="Arial" charset="0"/>
              </a:rPr>
              <a:t>/15</a:t>
            </a:r>
            <a:endParaRPr lang="en-US" sz="2400" dirty="0"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68538" y="2760985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cs typeface="Arial" charset="0"/>
              </a:rPr>
              <a:t>Level</a:t>
            </a:r>
            <a:endParaRPr lang="en-US" sz="1400" dirty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2514600" y="3048000"/>
            <a:ext cx="152400" cy="2971800"/>
            <a:chOff x="2928" y="1728"/>
            <a:chExt cx="96" cy="1536"/>
          </a:xfrm>
        </p:grpSpPr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2976" y="1728"/>
              <a:ext cx="0" cy="15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2928" y="1872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2928" y="2160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2928" y="244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2928" y="2736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2928" y="3024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730500" y="3124200"/>
            <a:ext cx="722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FFFF"/>
                </a:solidFill>
                <a:cs typeface="Arial" charset="0"/>
              </a:rPr>
              <a:t>100dB</a:t>
            </a:r>
            <a:endParaRPr lang="en-US" sz="1400">
              <a:solidFill>
                <a:srgbClr val="FFFFFF"/>
              </a:solidFill>
              <a:cs typeface="+mn-cs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808288" y="5334000"/>
            <a:ext cx="522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FFFF"/>
                </a:solidFill>
                <a:cs typeface="Arial" charset="0"/>
              </a:rPr>
              <a:t>0dB</a:t>
            </a:r>
            <a:endParaRPr lang="en-US" sz="1400">
              <a:solidFill>
                <a:srgbClr val="FFFFFF"/>
              </a:solidFill>
              <a:cs typeface="+mn-cs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1676400" y="5562600"/>
            <a:ext cx="533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1676400" y="3200400"/>
            <a:ext cx="533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3581400" y="3200400"/>
            <a:ext cx="533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3581400" y="4800600"/>
            <a:ext cx="533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1752600" y="3276600"/>
            <a:ext cx="304800" cy="22098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3733800" y="3276600"/>
            <a:ext cx="304800" cy="1447800"/>
          </a:xfrm>
          <a:prstGeom prst="rect">
            <a:avLst/>
          </a:prstGeom>
          <a:solidFill>
            <a:srgbClr val="5F5F5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5791200" y="2819400"/>
            <a:ext cx="2286000" cy="2133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22544" name="Text Box 22"/>
          <p:cNvSpPr txBox="1">
            <a:spLocks noChangeArrowheads="1"/>
          </p:cNvSpPr>
          <p:nvPr/>
        </p:nvSpPr>
        <p:spPr bwMode="auto">
          <a:xfrm>
            <a:off x="6192180" y="5353273"/>
            <a:ext cx="1539875" cy="307975"/>
          </a:xfrm>
          <a:prstGeom prst="rect">
            <a:avLst/>
          </a:prstGeom>
          <a:solidFill>
            <a:srgbClr val="FF777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  <a:cs typeface="Arial" charset="0"/>
              </a:rPr>
              <a:t>Input</a:t>
            </a:r>
            <a:r>
              <a:rPr lang="en-US" sz="1400">
                <a:solidFill>
                  <a:srgbClr val="FFFFFF"/>
                </a:solidFill>
              </a:rPr>
              <a:t> Level (dB)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 rot="16200000">
            <a:off x="4107657" y="3528219"/>
            <a:ext cx="1690687" cy="307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cs typeface="Arial" charset="0"/>
              </a:rPr>
              <a:t>Output</a:t>
            </a:r>
            <a:r>
              <a:rPr lang="en-US" sz="1400" dirty="0">
                <a:solidFill>
                  <a:srgbClr val="FFFFFF"/>
                </a:solidFill>
                <a:cs typeface="+mn-cs"/>
              </a:rPr>
              <a:t> Level (dB)</a:t>
            </a:r>
          </a:p>
        </p:txBody>
      </p:sp>
      <p:grpSp>
        <p:nvGrpSpPr>
          <p:cNvPr id="22546" name="Group 24"/>
          <p:cNvGrpSpPr>
            <a:grpSpLocks/>
          </p:cNvGrpSpPr>
          <p:nvPr/>
        </p:nvGrpSpPr>
        <p:grpSpPr bwMode="auto">
          <a:xfrm>
            <a:off x="6096000" y="4876800"/>
            <a:ext cx="1752600" cy="152400"/>
            <a:chOff x="3312" y="3072"/>
            <a:chExt cx="960" cy="96"/>
          </a:xfrm>
        </p:grpSpPr>
        <p:sp>
          <p:nvSpPr>
            <p:cNvPr id="65" name="Line 25"/>
            <p:cNvSpPr>
              <a:spLocks noChangeShapeType="1"/>
            </p:cNvSpPr>
            <p:nvPr/>
          </p:nvSpPr>
          <p:spPr bwMode="auto">
            <a:xfrm>
              <a:off x="3312" y="3072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6" name="Line 26"/>
            <p:cNvSpPr>
              <a:spLocks noChangeShapeType="1"/>
            </p:cNvSpPr>
            <p:nvPr/>
          </p:nvSpPr>
          <p:spPr bwMode="auto">
            <a:xfrm>
              <a:off x="3552" y="3072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7" name="Line 27"/>
            <p:cNvSpPr>
              <a:spLocks noChangeShapeType="1"/>
            </p:cNvSpPr>
            <p:nvPr/>
          </p:nvSpPr>
          <p:spPr bwMode="auto">
            <a:xfrm>
              <a:off x="3792" y="3072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9" name="Line 29"/>
            <p:cNvSpPr>
              <a:spLocks noChangeShapeType="1"/>
            </p:cNvSpPr>
            <p:nvPr/>
          </p:nvSpPr>
          <p:spPr bwMode="auto">
            <a:xfrm>
              <a:off x="4272" y="3072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grpSp>
        <p:nvGrpSpPr>
          <p:cNvPr id="22547" name="Group 30"/>
          <p:cNvGrpSpPr>
            <a:grpSpLocks/>
          </p:cNvGrpSpPr>
          <p:nvPr/>
        </p:nvGrpSpPr>
        <p:grpSpPr bwMode="auto">
          <a:xfrm rot="-5400000">
            <a:off x="4914900" y="3771900"/>
            <a:ext cx="1752600" cy="152400"/>
            <a:chOff x="3312" y="3072"/>
            <a:chExt cx="960" cy="96"/>
          </a:xfrm>
        </p:grpSpPr>
        <p:sp>
          <p:nvSpPr>
            <p:cNvPr id="60" name="Line 31"/>
            <p:cNvSpPr>
              <a:spLocks noChangeShapeType="1"/>
            </p:cNvSpPr>
            <p:nvPr/>
          </p:nvSpPr>
          <p:spPr bwMode="auto">
            <a:xfrm>
              <a:off x="3312" y="3067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>
              <a:off x="3552" y="3067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2" name="Line 33"/>
            <p:cNvSpPr>
              <a:spLocks noChangeShapeType="1"/>
            </p:cNvSpPr>
            <p:nvPr/>
          </p:nvSpPr>
          <p:spPr bwMode="auto">
            <a:xfrm>
              <a:off x="3792" y="3072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3" name="Line 34"/>
            <p:cNvSpPr>
              <a:spLocks noChangeShapeType="1"/>
            </p:cNvSpPr>
            <p:nvPr/>
          </p:nvSpPr>
          <p:spPr bwMode="auto">
            <a:xfrm>
              <a:off x="4035" y="3072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4" name="Line 35"/>
            <p:cNvSpPr>
              <a:spLocks noChangeShapeType="1"/>
            </p:cNvSpPr>
            <p:nvPr/>
          </p:nvSpPr>
          <p:spPr bwMode="auto">
            <a:xfrm>
              <a:off x="4275" y="3072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5856288" y="5029200"/>
            <a:ext cx="522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FFFF"/>
                </a:solidFill>
                <a:cs typeface="Arial" charset="0"/>
              </a:rPr>
              <a:t>0dB</a:t>
            </a:r>
            <a:endParaRPr lang="en-US" sz="1400">
              <a:solidFill>
                <a:srgbClr val="FFFFFF"/>
              </a:solidFill>
              <a:cs typeface="+mn-cs"/>
            </a:endParaRPr>
          </a:p>
        </p:txBody>
      </p:sp>
      <p:sp>
        <p:nvSpPr>
          <p:cNvPr id="47" name="Text Box 37"/>
          <p:cNvSpPr txBox="1">
            <a:spLocks noChangeArrowheads="1"/>
          </p:cNvSpPr>
          <p:nvPr/>
        </p:nvSpPr>
        <p:spPr bwMode="auto">
          <a:xfrm>
            <a:off x="7454900" y="5029200"/>
            <a:ext cx="722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FFFF"/>
                </a:solidFill>
                <a:cs typeface="Arial" charset="0"/>
              </a:rPr>
              <a:t>100dB</a:t>
            </a:r>
            <a:endParaRPr lang="en-US" sz="1400">
              <a:solidFill>
                <a:srgbClr val="FFFFFF"/>
              </a:solidFill>
              <a:cs typeface="+mn-cs"/>
            </a:endParaRPr>
          </a:p>
        </p:txBody>
      </p:sp>
      <p:sp>
        <p:nvSpPr>
          <p:cNvPr id="48" name="Line 38"/>
          <p:cNvSpPr>
            <a:spLocks noChangeShapeType="1"/>
          </p:cNvSpPr>
          <p:nvPr/>
        </p:nvSpPr>
        <p:spPr bwMode="auto">
          <a:xfrm flipV="1">
            <a:off x="6705600" y="3048000"/>
            <a:ext cx="137160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9" name="Line 39"/>
          <p:cNvSpPr>
            <a:spLocks noChangeShapeType="1"/>
          </p:cNvSpPr>
          <p:nvPr/>
        </p:nvSpPr>
        <p:spPr bwMode="auto">
          <a:xfrm flipH="1">
            <a:off x="5791200" y="3429000"/>
            <a:ext cx="914400" cy="990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50" name="Oval 40"/>
          <p:cNvSpPr>
            <a:spLocks noChangeArrowheads="1"/>
          </p:cNvSpPr>
          <p:nvPr/>
        </p:nvSpPr>
        <p:spPr bwMode="auto">
          <a:xfrm>
            <a:off x="60198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51" name="Oval 41"/>
          <p:cNvSpPr>
            <a:spLocks noChangeArrowheads="1"/>
          </p:cNvSpPr>
          <p:nvPr/>
        </p:nvSpPr>
        <p:spPr bwMode="auto">
          <a:xfrm>
            <a:off x="7696200" y="3048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52" name="Text Box 42"/>
          <p:cNvSpPr txBox="1">
            <a:spLocks noChangeArrowheads="1"/>
          </p:cNvSpPr>
          <p:nvPr/>
        </p:nvSpPr>
        <p:spPr bwMode="auto">
          <a:xfrm>
            <a:off x="5170488" y="4572000"/>
            <a:ext cx="522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FFFF"/>
                </a:solidFill>
                <a:cs typeface="Arial" charset="0"/>
              </a:rPr>
              <a:t>0dB</a:t>
            </a:r>
            <a:endParaRPr lang="en-US" sz="1400">
              <a:solidFill>
                <a:srgbClr val="FFFFFF"/>
              </a:solidFill>
              <a:cs typeface="+mn-cs"/>
            </a:endParaRP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5016500" y="2819400"/>
            <a:ext cx="722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FFFF"/>
                </a:solidFill>
                <a:cs typeface="Arial" charset="0"/>
              </a:rPr>
              <a:t>100dB</a:t>
            </a:r>
            <a:endParaRPr lang="en-US" sz="1400">
              <a:solidFill>
                <a:srgbClr val="FFFFFF"/>
              </a:solidFill>
              <a:cs typeface="+mn-cs"/>
            </a:endParaRPr>
          </a:p>
        </p:txBody>
      </p:sp>
      <p:sp>
        <p:nvSpPr>
          <p:cNvPr id="55" name="Oval 45"/>
          <p:cNvSpPr>
            <a:spLocks noChangeArrowheads="1"/>
          </p:cNvSpPr>
          <p:nvPr/>
        </p:nvSpPr>
        <p:spPr bwMode="auto">
          <a:xfrm>
            <a:off x="6629400" y="3352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5638800" y="3048000"/>
            <a:ext cx="304800" cy="1066800"/>
          </a:xfrm>
          <a:prstGeom prst="rect">
            <a:avLst/>
          </a:prstGeom>
          <a:solidFill>
            <a:srgbClr val="5F5F5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57" name="Rectangle 47"/>
          <p:cNvSpPr>
            <a:spLocks noChangeArrowheads="1"/>
          </p:cNvSpPr>
          <p:nvPr/>
        </p:nvSpPr>
        <p:spPr bwMode="auto">
          <a:xfrm rot="5400000">
            <a:off x="6819900" y="4152900"/>
            <a:ext cx="304800" cy="16002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610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5" descr="Slide1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4581129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21"/>
          <p:cNvSpPr>
            <a:spLocks noChangeArrowheads="1"/>
          </p:cNvSpPr>
          <p:nvPr/>
        </p:nvSpPr>
        <p:spPr bwMode="auto">
          <a:xfrm>
            <a:off x="5003800" y="1808820"/>
            <a:ext cx="3736178" cy="2288114"/>
          </a:xfrm>
          <a:prstGeom prst="rect">
            <a:avLst/>
          </a:prstGeom>
          <a:solidFill>
            <a:schemeClr val="tx2">
              <a:alpha val="50195"/>
            </a:schemeClr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513"/>
            <a:ext cx="8839200" cy="520065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solidFill>
                  <a:srgbClr val="FFFFFF"/>
                </a:solidFill>
                <a:cs typeface="+mn-cs"/>
              </a:rPr>
              <a:t>    However: Audibility does not imply </a:t>
            </a:r>
            <a:r>
              <a:rPr lang="nl-BE" sz="2400" b="0" u="sng" dirty="0">
                <a:solidFill>
                  <a:srgbClr val="FFFFFF"/>
                </a:solidFill>
                <a:cs typeface="+mn-cs"/>
              </a:rPr>
              <a:t>intelligibility</a:t>
            </a:r>
          </a:p>
          <a:p>
            <a:pPr marL="0" indent="0" eaLnBrk="1" hangingPunct="1">
              <a:spcBef>
                <a:spcPts val="1800"/>
              </a:spcBef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solidFill>
                  <a:srgbClr val="FFFFFF"/>
                </a:solidFill>
                <a:cs typeface="+mn-cs"/>
              </a:rPr>
              <a:t>    Hearing impaired subjects                                                    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solidFill>
                  <a:srgbClr val="FFFFFF"/>
                </a:solidFill>
                <a:cs typeface="+mn-cs"/>
              </a:rPr>
              <a:t>    need 5..10dB larger                                                     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solidFill>
                  <a:srgbClr val="FFFFFF"/>
                </a:solidFill>
                <a:cs typeface="+mn-cs"/>
              </a:rPr>
              <a:t>    </a:t>
            </a:r>
            <a:r>
              <a:rPr lang="nl-BE" sz="2400" b="0" u="sng" dirty="0">
                <a:solidFill>
                  <a:srgbClr val="FFFFFF"/>
                </a:solidFill>
                <a:cs typeface="+mn-cs"/>
              </a:rPr>
              <a:t>signal-to-noise ratio</a:t>
            </a:r>
            <a:r>
              <a:rPr lang="nl-BE" sz="2400" b="0" dirty="0">
                <a:solidFill>
                  <a:srgbClr val="FFFFFF"/>
                </a:solidFill>
                <a:cs typeface="+mn-cs"/>
              </a:rPr>
              <a:t> (SNR)                                                 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solidFill>
                  <a:srgbClr val="FFFFFF"/>
                </a:solidFill>
                <a:cs typeface="+mn-cs"/>
              </a:rPr>
              <a:t>    </a:t>
            </a:r>
            <a:r>
              <a:rPr lang="nl-BE" sz="2000" b="0" dirty="0">
                <a:solidFill>
                  <a:srgbClr val="FFFFFF"/>
                </a:solidFill>
                <a:cs typeface="+mn-cs"/>
              </a:rPr>
              <a:t>for speech understanding in                                                              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0" dirty="0">
                <a:solidFill>
                  <a:srgbClr val="FFFFFF"/>
                </a:solidFill>
                <a:cs typeface="+mn-cs"/>
              </a:rPr>
              <a:t>     noisy environments</a:t>
            </a:r>
            <a:endParaRPr lang="nl-BE" sz="2000" dirty="0">
              <a:solidFill>
                <a:srgbClr val="FFFFFF"/>
              </a:solidFill>
              <a:cs typeface="+mn-cs"/>
            </a:endParaRPr>
          </a:p>
          <a:p>
            <a:pPr marL="0" indent="0" eaLnBrk="1" hangingPunct="1">
              <a:spcBef>
                <a:spcPts val="1800"/>
              </a:spcBef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solidFill>
                  <a:srgbClr val="FFFFFF"/>
                </a:solidFill>
                <a:cs typeface="+mn-cs"/>
              </a:rPr>
              <a:t>    Need for </a:t>
            </a:r>
            <a:r>
              <a:rPr lang="nl-BE" sz="2400" u="sng" dirty="0">
                <a:solidFill>
                  <a:srgbClr val="FFFFFF"/>
                </a:solidFill>
                <a:cs typeface="+mn-cs"/>
              </a:rPr>
              <a:t>noise reduction                                        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solidFill>
                  <a:srgbClr val="FFFFFF"/>
                </a:solidFill>
                <a:cs typeface="+mn-cs"/>
              </a:rPr>
              <a:t>    (=speech enhancement) algorithms: 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State-of-the-art: monaural 2-microphone adaptive noise reduction </a:t>
            </a:r>
            <a:r>
              <a:rPr lang="nl-BE" sz="1600" b="1" dirty="0">
                <a:solidFill>
                  <a:srgbClr val="CCFF33"/>
                </a:solidFill>
                <a:ea typeface="Arial" charset="0"/>
              </a:rPr>
              <a:t>(p22)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Near future: external microphone nodes &amp; binaural noise reduction  </a:t>
            </a:r>
          </a:p>
          <a:p>
            <a:pPr marL="457200" lvl="1" indent="0" eaLnBrk="1" hangingPunct="1">
              <a:spcBef>
                <a:spcPts val="500"/>
              </a:spcBef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                        (with wireless links)  </a:t>
            </a:r>
            <a:r>
              <a:rPr lang="nl-BE" sz="1600" dirty="0">
                <a:solidFill>
                  <a:srgbClr val="FFFF00"/>
                </a:solidFill>
                <a:ea typeface="Arial" charset="0"/>
              </a:rPr>
              <a:t>(p23-23)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Not-so-near future: cooperative HAs </a:t>
            </a:r>
            <a:r>
              <a:rPr lang="nl-BE" sz="1600" dirty="0">
                <a:solidFill>
                  <a:srgbClr val="FFFF00"/>
                </a:solidFill>
                <a:ea typeface="Arial" charset="0"/>
              </a:rPr>
              <a:t>(p25)  </a:t>
            </a: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5005636" y="1844823"/>
            <a:ext cx="3634815" cy="2219863"/>
            <a:chOff x="3169" y="1440"/>
            <a:chExt cx="2295" cy="1557"/>
          </a:xfrm>
          <a:solidFill>
            <a:srgbClr val="FF7777"/>
          </a:solidFill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3169" y="1440"/>
              <a:ext cx="667" cy="1305"/>
              <a:chOff x="2784" y="1440"/>
              <a:chExt cx="680" cy="2160"/>
            </a:xfrm>
            <a:grpFill/>
          </p:grpSpPr>
          <p:sp>
            <p:nvSpPr>
              <p:cNvPr id="12" name="Text Box 25"/>
              <p:cNvSpPr txBox="1">
                <a:spLocks noChangeArrowheads="1"/>
              </p:cNvSpPr>
              <p:nvPr/>
            </p:nvSpPr>
            <p:spPr bwMode="auto">
              <a:xfrm>
                <a:off x="2784" y="1440"/>
                <a:ext cx="382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>
                    <a:solidFill>
                      <a:srgbClr val="FFFFFF"/>
                    </a:solidFill>
                    <a:cs typeface="Arial" charset="0"/>
                  </a:rPr>
                  <a:t>SNR</a:t>
                </a:r>
                <a:endParaRPr lang="en-US" sz="1400">
                  <a:solidFill>
                    <a:srgbClr val="FFFFFF"/>
                  </a:solidFill>
                  <a:cs typeface="+mn-cs"/>
                </a:endParaRPr>
              </a:p>
            </p:txBody>
          </p:sp>
          <p:grpSp>
            <p:nvGrpSpPr>
              <p:cNvPr id="13" name="Group 26"/>
              <p:cNvGrpSpPr>
                <a:grpSpLocks/>
              </p:cNvGrpSpPr>
              <p:nvPr/>
            </p:nvGrpSpPr>
            <p:grpSpPr bwMode="auto">
              <a:xfrm>
                <a:off x="2928" y="1728"/>
                <a:ext cx="96" cy="1872"/>
                <a:chOff x="2928" y="1728"/>
                <a:chExt cx="96" cy="1536"/>
              </a:xfrm>
              <a:grpFill/>
            </p:grpSpPr>
            <p:sp>
              <p:nvSpPr>
                <p:cNvPr id="16" name="Line 27"/>
                <p:cNvSpPr>
                  <a:spLocks noChangeShapeType="1"/>
                </p:cNvSpPr>
                <p:nvPr/>
              </p:nvSpPr>
              <p:spPr bwMode="auto">
                <a:xfrm>
                  <a:off x="2976" y="1728"/>
                  <a:ext cx="0" cy="1536"/>
                </a:xfrm>
                <a:prstGeom prst="line">
                  <a:avLst/>
                </a:pr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17" name="Line 28"/>
                <p:cNvSpPr>
                  <a:spLocks noChangeShapeType="1"/>
                </p:cNvSpPr>
                <p:nvPr/>
              </p:nvSpPr>
              <p:spPr bwMode="auto">
                <a:xfrm>
                  <a:off x="2928" y="1872"/>
                  <a:ext cx="96" cy="0"/>
                </a:xfrm>
                <a:prstGeom prst="line">
                  <a:avLst/>
                </a:prstGeom>
                <a:grp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18" name="Line 29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96" cy="0"/>
                </a:xfrm>
                <a:prstGeom prst="line">
                  <a:avLst/>
                </a:prstGeom>
                <a:grp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19" name="Line 30"/>
                <p:cNvSpPr>
                  <a:spLocks noChangeShapeType="1"/>
                </p:cNvSpPr>
                <p:nvPr/>
              </p:nvSpPr>
              <p:spPr bwMode="auto">
                <a:xfrm>
                  <a:off x="2928" y="2448"/>
                  <a:ext cx="96" cy="0"/>
                </a:xfrm>
                <a:prstGeom prst="line">
                  <a:avLst/>
                </a:prstGeom>
                <a:grp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0" name="Line 31"/>
                <p:cNvSpPr>
                  <a:spLocks noChangeShapeType="1"/>
                </p:cNvSpPr>
                <p:nvPr/>
              </p:nvSpPr>
              <p:spPr bwMode="auto">
                <a:xfrm>
                  <a:off x="2928" y="2736"/>
                  <a:ext cx="96" cy="0"/>
                </a:xfrm>
                <a:prstGeom prst="line">
                  <a:avLst/>
                </a:prstGeom>
                <a:grp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" name="Line 32"/>
                <p:cNvSpPr>
                  <a:spLocks noChangeShapeType="1"/>
                </p:cNvSpPr>
                <p:nvPr/>
              </p:nvSpPr>
              <p:spPr bwMode="auto">
                <a:xfrm>
                  <a:off x="2928" y="3024"/>
                  <a:ext cx="96" cy="0"/>
                </a:xfrm>
                <a:prstGeom prst="line">
                  <a:avLst/>
                </a:prstGeom>
                <a:grp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</p:grpSp>
          <p:sp>
            <p:nvSpPr>
              <p:cNvPr id="14" name="Text Box 33"/>
              <p:cNvSpPr txBox="1">
                <a:spLocks noChangeArrowheads="1"/>
              </p:cNvSpPr>
              <p:nvPr/>
            </p:nvSpPr>
            <p:spPr bwMode="auto">
              <a:xfrm>
                <a:off x="3063" y="1776"/>
                <a:ext cx="401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>
                    <a:solidFill>
                      <a:srgbClr val="FFFFFF"/>
                    </a:solidFill>
                    <a:cs typeface="Arial" charset="0"/>
                  </a:rPr>
                  <a:t>20dB</a:t>
                </a:r>
                <a:endParaRPr lang="en-US" sz="1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auto">
              <a:xfrm>
                <a:off x="3112" y="3170"/>
                <a:ext cx="336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>
                    <a:solidFill>
                      <a:srgbClr val="FFFFFF"/>
                    </a:solidFill>
                    <a:cs typeface="Arial" charset="0"/>
                  </a:rPr>
                  <a:t>0dB</a:t>
                </a:r>
                <a:endParaRPr lang="en-US" sz="14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7" name="Rectangle 35"/>
            <p:cNvSpPr>
              <a:spLocks noChangeArrowheads="1"/>
            </p:cNvSpPr>
            <p:nvPr/>
          </p:nvSpPr>
          <p:spPr bwMode="auto">
            <a:xfrm>
              <a:off x="3902" y="2419"/>
              <a:ext cx="183" cy="1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" name="Rectangle 36"/>
            <p:cNvSpPr>
              <a:spLocks noChangeArrowheads="1"/>
            </p:cNvSpPr>
            <p:nvPr/>
          </p:nvSpPr>
          <p:spPr bwMode="auto">
            <a:xfrm>
              <a:off x="4177" y="2337"/>
              <a:ext cx="183" cy="2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" name="Rectangle 37"/>
            <p:cNvSpPr>
              <a:spLocks noChangeArrowheads="1"/>
            </p:cNvSpPr>
            <p:nvPr/>
          </p:nvSpPr>
          <p:spPr bwMode="auto">
            <a:xfrm>
              <a:off x="4452" y="2174"/>
              <a:ext cx="183" cy="40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4727" y="1848"/>
              <a:ext cx="184" cy="73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3538" y="2640"/>
              <a:ext cx="1926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FFFFFF"/>
                  </a:solidFill>
                  <a:cs typeface="+mn-cs"/>
                </a:rPr>
                <a:t>30     50      70      90     </a:t>
              </a:r>
            </a:p>
            <a:p>
              <a:pPr>
                <a:defRPr/>
              </a:pPr>
              <a:r>
                <a:rPr lang="en-US" sz="1400">
                  <a:solidFill>
                    <a:srgbClr val="FFFFFF"/>
                  </a:solidFill>
                  <a:cs typeface="+mn-cs"/>
                </a:rPr>
                <a:t> Hearing loss (dB, 3-freq-average)</a:t>
              </a:r>
            </a:p>
          </p:txBody>
        </p:sp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>
                <a:cs typeface="Arial" charset="0"/>
              </a:rPr>
              <a:t>Case Study: Hearing Instruments </a:t>
            </a:r>
            <a:r>
              <a:rPr lang="nl-BE" sz="2400" dirty="0">
                <a:cs typeface="Arial" charset="0"/>
              </a:rPr>
              <a:t>6</a:t>
            </a:r>
            <a:r>
              <a:rPr lang="mr-IN" sz="2400" dirty="0">
                <a:cs typeface="Arial" charset="0"/>
              </a:rPr>
              <a:t>/15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4350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856984" cy="5199062"/>
          </a:xfrm>
        </p:spPr>
        <p:txBody>
          <a:bodyPr/>
          <a:lstStyle/>
          <a:p>
            <a:pPr eaLnBrk="1" hangingPunct="1">
              <a:spcBef>
                <a:spcPts val="6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dirty="0">
                <a:cs typeface="+mn-cs"/>
              </a:rPr>
              <a:t>DASP Challenges: Noise reduction &amp; beamforming</a:t>
            </a:r>
          </a:p>
          <a:p>
            <a:pPr marL="341313" indent="-341313" eaLnBrk="1" hangingPunct="1">
              <a:spcBef>
                <a:spcPts val="12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b="0" dirty="0">
                <a:solidFill>
                  <a:srgbClr val="FFFFFF"/>
                </a:solidFill>
                <a:cs typeface="+mn-cs"/>
              </a:rPr>
              <a:t>   </a:t>
            </a:r>
            <a:r>
              <a:rPr lang="en-US" sz="2000" b="0" dirty="0" err="1">
                <a:solidFill>
                  <a:srgbClr val="FFFFFF"/>
                </a:solidFill>
                <a:cs typeface="+mn-cs"/>
              </a:rPr>
              <a:t>Multimicrophone</a:t>
            </a:r>
            <a:r>
              <a:rPr lang="en-US" sz="2000" b="0" dirty="0">
                <a:solidFill>
                  <a:srgbClr val="FFFFFF"/>
                </a:solidFill>
                <a:cs typeface="+mn-cs"/>
              </a:rPr>
              <a:t> ‘</a:t>
            </a:r>
            <a:r>
              <a:rPr lang="en-US" altLang="ja-JP" sz="2000" b="0" dirty="0" err="1">
                <a:solidFill>
                  <a:srgbClr val="FFFFFF"/>
                </a:solidFill>
                <a:cs typeface="+mn-cs"/>
              </a:rPr>
              <a:t>beamforming</a:t>
            </a:r>
            <a:r>
              <a:rPr lang="en-US" sz="2000" b="0" dirty="0">
                <a:solidFill>
                  <a:srgbClr val="FFFFFF"/>
                </a:solidFill>
                <a:cs typeface="+mn-cs"/>
              </a:rPr>
              <a:t>’, typically with 2 microphones</a:t>
            </a:r>
          </a:p>
          <a:p>
            <a:pPr marL="341313" indent="-341313" eaLnBrk="1" hangingPunct="1">
              <a:spcBef>
                <a:spcPts val="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000" b="0" dirty="0">
                <a:solidFill>
                  <a:srgbClr val="FFFFFF"/>
                </a:solidFill>
                <a:cs typeface="+mn-cs"/>
              </a:rPr>
              <a:t>     e.g. ‘directional’ front microphone and ‘omnidirectional’ back microph</a:t>
            </a:r>
            <a:r>
              <a:rPr lang="en-US" sz="2000" b="0" dirty="0">
                <a:solidFill>
                  <a:srgbClr val="FFFFFF"/>
                </a:solidFill>
                <a:latin typeface="Trebuchet MS" pitchFamily="34" charset="0"/>
                <a:cs typeface="+mn-cs"/>
              </a:rPr>
              <a:t>one</a:t>
            </a:r>
            <a:endParaRPr lang="en-US" sz="2400" dirty="0">
              <a:solidFill>
                <a:srgbClr val="000000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US" sz="2400" dirty="0">
              <a:solidFill>
                <a:srgbClr val="000000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  <a:cs typeface="+mn-cs"/>
              </a:rPr>
              <a:t>     PS: </a:t>
            </a:r>
            <a:r>
              <a:rPr lang="nl-BE" sz="2000" b="0" dirty="0">
                <a:ea typeface="Arial" charset="0"/>
                <a:cs typeface="+mn-cs"/>
              </a:rPr>
              <a:t>related/specific challenge = wind noise</a:t>
            </a:r>
            <a:endParaRPr lang="nl-BE" sz="2000" dirty="0">
              <a:ea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>
                <a:cs typeface="Arial" charset="0"/>
              </a:rPr>
              <a:t>Case Study: Hearing Instruments </a:t>
            </a:r>
            <a:r>
              <a:rPr lang="nl-BE" sz="2400" dirty="0">
                <a:cs typeface="Arial" charset="0"/>
              </a:rPr>
              <a:t>7</a:t>
            </a:r>
            <a:r>
              <a:rPr lang="mr-IN" sz="2400" dirty="0">
                <a:cs typeface="Arial" charset="0"/>
              </a:rPr>
              <a:t>/15</a:t>
            </a:r>
            <a:endParaRPr lang="en-US" sz="2400" dirty="0">
              <a:cs typeface="+mj-cs"/>
            </a:endParaRPr>
          </a:p>
        </p:txBody>
      </p:sp>
      <p:grpSp>
        <p:nvGrpSpPr>
          <p:cNvPr id="27651" name="Group 14"/>
          <p:cNvGrpSpPr>
            <a:grpSpLocks/>
          </p:cNvGrpSpPr>
          <p:nvPr/>
        </p:nvGrpSpPr>
        <p:grpSpPr bwMode="auto">
          <a:xfrm>
            <a:off x="2627313" y="2780928"/>
            <a:ext cx="5905127" cy="2952626"/>
            <a:chOff x="521551" y="1403775"/>
            <a:chExt cx="8190910" cy="3780420"/>
          </a:xfrm>
        </p:grpSpPr>
        <p:sp>
          <p:nvSpPr>
            <p:cNvPr id="16" name="Rounded Rectangle 15"/>
            <p:cNvSpPr/>
            <p:nvPr/>
          </p:nvSpPr>
          <p:spPr>
            <a:xfrm>
              <a:off x="521551" y="1403775"/>
              <a:ext cx="8190910" cy="3780420"/>
            </a:xfrm>
            <a:prstGeom prst="roundRect">
              <a:avLst>
                <a:gd name="adj" fmla="val 8287"/>
              </a:avLst>
            </a:prstGeom>
            <a:solidFill>
              <a:schemeClr val="bg1"/>
            </a:solidFill>
            <a:ln>
              <a:noFill/>
            </a:ln>
            <a:effectLst>
              <a:outerShdw blurRad="177800" dist="76200" dir="2700000" sx="103000" sy="103000" algn="ctr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BE" dirty="0"/>
            </a:p>
          </p:txBody>
        </p:sp>
        <p:pic>
          <p:nvPicPr>
            <p:cNvPr id="27662" name="Picture 6" descr="beamformi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1584325"/>
              <a:ext cx="6238875" cy="337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3" name="TextBox 7"/>
            <p:cNvSpPr txBox="1">
              <a:spLocks noChangeArrowheads="1"/>
            </p:cNvSpPr>
            <p:nvPr/>
          </p:nvSpPr>
          <p:spPr bwMode="auto">
            <a:xfrm>
              <a:off x="1572280" y="3813273"/>
              <a:ext cx="283527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0070C0"/>
                  </a:solidFill>
                  <a:latin typeface="Trebuchet MS" charset="0"/>
                </a:rPr>
                <a:t>“filter-and-sum” the</a:t>
              </a:r>
            </a:p>
            <a:p>
              <a:r>
                <a:rPr lang="en-US" sz="1600">
                  <a:solidFill>
                    <a:srgbClr val="0070C0"/>
                  </a:solidFill>
                  <a:latin typeface="Trebuchet MS" charset="0"/>
                </a:rPr>
                <a:t>microphone signals</a:t>
              </a:r>
              <a:endParaRPr lang="nl-BE" sz="1600">
                <a:solidFill>
                  <a:srgbClr val="0070C0"/>
                </a:solidFill>
                <a:latin typeface="Trebuchet MS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4719190">
              <a:off x="5247876" y="1235664"/>
              <a:ext cx="1017918" cy="2823032"/>
            </a:xfrm>
            <a:prstGeom prst="triangle">
              <a:avLst>
                <a:gd name="adj" fmla="val 70617"/>
              </a:avLst>
            </a:prstGeom>
            <a:gradFill>
              <a:gsLst>
                <a:gs pos="7000">
                  <a:srgbClr val="29ABB9">
                    <a:alpha val="20000"/>
                  </a:srgbClr>
                </a:gs>
                <a:gs pos="71000">
                  <a:srgbClr val="007696">
                    <a:alpha val="29804"/>
                  </a:srgbClr>
                </a:gs>
              </a:gsLst>
              <a:lin ang="30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BE"/>
            </a:p>
          </p:txBody>
        </p:sp>
        <p:pic>
          <p:nvPicPr>
            <p:cNvPr id="27667" name="Picture 22" descr="sprek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75" y="2317750"/>
              <a:ext cx="855663" cy="102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8" name="Picture 23" descr="radi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975" y="3232150"/>
              <a:ext cx="373063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9" name="Picture 24" descr="group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06488" y="3759200"/>
              <a:ext cx="360362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0" name="Picture 25" descr="fa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63" y="3392488"/>
              <a:ext cx="38417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Sound"/>
            <p:cNvSpPr>
              <a:spLocks noChangeAspect="1" noEditPoints="1" noChangeArrowheads="1"/>
            </p:cNvSpPr>
            <p:nvPr/>
          </p:nvSpPr>
          <p:spPr bwMode="auto">
            <a:xfrm>
              <a:off x="1871700" y="2929170"/>
              <a:ext cx="409820" cy="409820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761 w 21600"/>
                <a:gd name="T9" fmla="*/ 22454 h 21600"/>
                <a:gd name="T10" fmla="*/ 21069 w 21600"/>
                <a:gd name="T11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accent1">
                  <a:lumMod val="25000"/>
                </a:schemeClr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nl-BE">
                <a:cs typeface="+mn-cs"/>
              </a:endParaRPr>
            </a:p>
          </p:txBody>
        </p:sp>
      </p:grpSp>
      <p:grpSp>
        <p:nvGrpSpPr>
          <p:cNvPr id="27652" name="Group 8"/>
          <p:cNvGrpSpPr>
            <a:grpSpLocks/>
          </p:cNvGrpSpPr>
          <p:nvPr/>
        </p:nvGrpSpPr>
        <p:grpSpPr bwMode="auto">
          <a:xfrm>
            <a:off x="323528" y="3140720"/>
            <a:ext cx="2151385" cy="2520528"/>
            <a:chOff x="3092515" y="3072045"/>
            <a:chExt cx="2295255" cy="2520279"/>
          </a:xfrm>
        </p:grpSpPr>
        <p:sp>
          <p:nvSpPr>
            <p:cNvPr id="28" name="Rounded Rectangle 27"/>
            <p:cNvSpPr/>
            <p:nvPr/>
          </p:nvSpPr>
          <p:spPr>
            <a:xfrm>
              <a:off x="3092515" y="3072045"/>
              <a:ext cx="2295255" cy="2520279"/>
            </a:xfrm>
            <a:prstGeom prst="roundRect">
              <a:avLst>
                <a:gd name="adj" fmla="val 8287"/>
              </a:avLst>
            </a:prstGeom>
            <a:solidFill>
              <a:schemeClr val="bg1"/>
            </a:solidFill>
            <a:ln>
              <a:noFill/>
            </a:ln>
            <a:effectLst>
              <a:outerShdw blurRad="177800" dist="76200" dir="2700000" sx="103000" sy="103000" algn="ctr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BE"/>
            </a:p>
          </p:txBody>
        </p:sp>
        <p:pic>
          <p:nvPicPr>
            <p:cNvPr id="27656" name="Picture 17" descr="HA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535" y="3342075"/>
              <a:ext cx="1966428" cy="202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/>
            <p:nvPr/>
          </p:nvSpPr>
          <p:spPr>
            <a:xfrm>
              <a:off x="3767123" y="3522775"/>
              <a:ext cx="495242" cy="449143"/>
            </a:xfrm>
            <a:prstGeom prst="ellipse">
              <a:avLst/>
            </a:prstGeom>
            <a:solidFill>
              <a:srgbClr val="AA0000">
                <a:alpha val="30000"/>
              </a:srgbClr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BE" dirty="0">
                <a:solidFill>
                  <a:srgbClr val="00B0F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082998" y="3206947"/>
              <a:ext cx="495242" cy="450730"/>
            </a:xfrm>
            <a:prstGeom prst="ellipse">
              <a:avLst/>
            </a:prstGeom>
            <a:solidFill>
              <a:srgbClr val="AA0000">
                <a:alpha val="30000"/>
              </a:srgbClr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BE" dirty="0">
                <a:solidFill>
                  <a:srgbClr val="00B0F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rot="19275192">
            <a:off x="6550900" y="5516158"/>
            <a:ext cx="3006703" cy="707886"/>
          </a:xfrm>
          <a:prstGeom prst="rect">
            <a:avLst/>
          </a:prstGeom>
          <a:solidFill>
            <a:srgbClr val="800000">
              <a:alpha val="39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Chapter 3-4</a:t>
            </a:r>
          </a:p>
        </p:txBody>
      </p:sp>
    </p:spTree>
    <p:extLst>
      <p:ext uri="{BB962C8B-B14F-4D97-AF65-F5344CB8AC3E}">
        <p14:creationId xmlns:p14="http://schemas.microsoft.com/office/powerpoint/2010/main" val="132272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68" descr="MC900447218[1]"/>
          <p:cNvPicPr>
            <a:picLocks noChangeAspect="1" noChangeArrowheads="1"/>
          </p:cNvPicPr>
          <p:nvPr/>
        </p:nvPicPr>
        <p:blipFill>
          <a:blip r:embed="rId2">
            <a:lum bright="48000" contrast="-66000"/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054100"/>
            <a:ext cx="3741737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2686"/>
            <a:ext cx="8299450" cy="5200650"/>
          </a:xfrm>
        </p:spPr>
        <p:txBody>
          <a:bodyPr/>
          <a:lstStyle/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dirty="0">
                <a:solidFill>
                  <a:srgbClr val="FFFFFF"/>
                </a:solidFill>
                <a:cs typeface="+mn-cs"/>
              </a:rPr>
              <a:t>Binaural hearing </a:t>
            </a:r>
            <a:r>
              <a:rPr lang="nl-BE" sz="2000" b="0" dirty="0">
                <a:solidFill>
                  <a:srgbClr val="FFFFFF"/>
                </a:solidFill>
                <a:cs typeface="+mn-cs"/>
              </a:rPr>
              <a:t>based on binaural auditory cues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cs typeface="+mn-cs"/>
              </a:rPr>
              <a:t>ITD (interaural time difference)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cs typeface="+mn-cs"/>
              </a:rPr>
              <a:t>ILD (interaural level difference)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400" dirty="0">
              <a:solidFill>
                <a:srgbClr val="FFFFFF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400" dirty="0">
              <a:solidFill>
                <a:srgbClr val="FFFFFF"/>
              </a:solidFill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400" dirty="0">
              <a:solidFill>
                <a:srgbClr val="FFFFFF"/>
              </a:solidFill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400" dirty="0">
              <a:solidFill>
                <a:srgbClr val="FFFFFF"/>
              </a:solidFill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400" dirty="0">
              <a:solidFill>
                <a:srgbClr val="FFFFFF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400" b="0" dirty="0">
                <a:solidFill>
                  <a:srgbClr val="FFFFFF"/>
                </a:solidFill>
                <a:cs typeface="+mn-cs"/>
              </a:rPr>
              <a:t>Binaural cues </a:t>
            </a:r>
            <a:r>
              <a:rPr lang="en-US" sz="1800" b="0" dirty="0">
                <a:solidFill>
                  <a:srgbClr val="FFFFFF"/>
                </a:solidFill>
                <a:cs typeface="+mn-cs"/>
              </a:rPr>
              <a:t>(ITD: f &lt; 1500Hz, ILD: f &gt; 2000Hz)</a:t>
            </a:r>
            <a:r>
              <a:rPr lang="en-US" sz="2400" b="0" dirty="0">
                <a:solidFill>
                  <a:srgbClr val="FFFFFF"/>
                </a:solidFill>
                <a:cs typeface="+mn-cs"/>
              </a:rPr>
              <a:t> used for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000" dirty="0">
                <a:solidFill>
                  <a:srgbClr val="FFFFFF"/>
                </a:solidFill>
                <a:ea typeface="Arial" charset="0"/>
              </a:rPr>
              <a:t>Sound localization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Noise reduction  </a:t>
            </a:r>
          </a:p>
          <a:p>
            <a:pPr lvl="1" eaLnBrk="1" hangingPunct="1">
              <a:spcBef>
                <a:spcPts val="5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    =`Binaural unmasking’ (‘cocktail party’ effect) : 0-5dB</a:t>
            </a: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ea typeface="Arial" charset="0"/>
              <a:cs typeface="+mn-cs"/>
            </a:endParaRPr>
          </a:p>
        </p:txBody>
      </p:sp>
      <p:pic>
        <p:nvPicPr>
          <p:cNvPr id="4" name="Picture 3" descr="Screen Shot 2017-10-21 at 09.08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5"/>
            <a:ext cx="5184576" cy="211881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nl-BE" dirty="0">
                <a:cs typeface="Arial" charset="0"/>
              </a:rPr>
              <a:t>Case Study: Hearing Instruments </a:t>
            </a:r>
            <a:r>
              <a:rPr lang="nl-BE" sz="2400" dirty="0">
                <a:cs typeface="Arial" charset="0"/>
              </a:rPr>
              <a:t>8</a:t>
            </a:r>
            <a:r>
              <a:rPr lang="mr-IN" sz="2400" dirty="0">
                <a:cs typeface="Arial" charset="0"/>
              </a:rPr>
              <a:t>/15</a:t>
            </a:r>
            <a:endParaRPr lang="en-US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2263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8"/>
          <p:cNvSpPr>
            <a:spLocks noChangeArrowheads="1"/>
          </p:cNvSpPr>
          <p:nvPr/>
        </p:nvSpPr>
        <p:spPr bwMode="auto">
          <a:xfrm>
            <a:off x="6227763" y="1052513"/>
            <a:ext cx="1393825" cy="1174750"/>
          </a:xfrm>
          <a:prstGeom prst="leftRightArrowCallout">
            <a:avLst>
              <a:gd name="adj1" fmla="val 25000"/>
              <a:gd name="adj2" fmla="val 25000"/>
              <a:gd name="adj3" fmla="val 14589"/>
              <a:gd name="adj4" fmla="val 50000"/>
            </a:avLst>
          </a:prstGeom>
          <a:solidFill>
            <a:srgbClr val="B2B2B2">
              <a:alpha val="74117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64207"/>
            <a:ext cx="8299450" cy="5345113"/>
          </a:xfrm>
        </p:spPr>
        <p:txBody>
          <a:bodyPr/>
          <a:lstStyle/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dirty="0">
                <a:solidFill>
                  <a:srgbClr val="FFFFFF"/>
                </a:solidFill>
                <a:cs typeface="+mn-cs"/>
              </a:rPr>
              <a:t>Binaural hearing aids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solidFill>
                  <a:srgbClr val="FFFFFF"/>
                </a:solidFill>
                <a:cs typeface="+mn-cs"/>
              </a:rPr>
              <a:t>Two hearing aids </a:t>
            </a:r>
            <a:r>
              <a:rPr lang="nl-BE" sz="1600" b="0" dirty="0">
                <a:solidFill>
                  <a:srgbClr val="FFFFFF"/>
                </a:solidFill>
                <a:cs typeface="+mn-cs"/>
              </a:rPr>
              <a:t>(L&amp;R)</a:t>
            </a:r>
            <a:r>
              <a:rPr lang="nl-BE" sz="2400" b="0" dirty="0">
                <a:solidFill>
                  <a:srgbClr val="FFFFFF"/>
                </a:solidFill>
                <a:cs typeface="+mn-cs"/>
              </a:rPr>
              <a:t> with wireless link &amp; cooperation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solidFill>
                  <a:srgbClr val="FFFFFF"/>
                </a:solidFill>
                <a:cs typeface="+mn-cs"/>
              </a:rPr>
              <a:t>Opportunities: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More signals (e.g. 2*2 microphones) 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Better sensor spacing (17cm i.o. 1cm)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solidFill>
                  <a:srgbClr val="FFFFFF"/>
                </a:solidFill>
                <a:cs typeface="+mn-cs"/>
              </a:rPr>
              <a:t>Constraints: power/bandwith/delay of wireless link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..10kBit/s: coordinate program settings, parameters,…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..300kBits/s: exchange 1 or more (compressed) audio signals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solidFill>
                  <a:srgbClr val="FFFFFF"/>
                </a:solidFill>
                <a:cs typeface="+mn-cs"/>
              </a:rPr>
              <a:t>Challenges: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Improved localization through (speech) cue preservation</a:t>
            </a:r>
            <a:endParaRPr lang="nl-BE" sz="2000" u="sng" dirty="0">
              <a:solidFill>
                <a:srgbClr val="FFFFFF"/>
              </a:solidFill>
              <a:ea typeface="Arial" charset="0"/>
            </a:endParaRP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Improved noise reduction through (speech+noise) cue preservation (=benefit from binaural unmasking)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u="sng" dirty="0">
                <a:solidFill>
                  <a:srgbClr val="FFFFFF"/>
                </a:solidFill>
                <a:ea typeface="Arial" charset="0"/>
              </a:rPr>
              <a:t>Signal selection/filtering</a:t>
            </a:r>
            <a:r>
              <a:rPr lang="nl-BE" sz="2000" dirty="0">
                <a:solidFill>
                  <a:srgbClr val="FFFFFF"/>
                </a:solidFill>
                <a:ea typeface="Arial" charset="0"/>
              </a:rPr>
              <a:t>, </a:t>
            </a:r>
            <a:r>
              <a:rPr lang="nl-BE" sz="2000" u="sng" dirty="0">
                <a:solidFill>
                  <a:srgbClr val="FFFFFF"/>
                </a:solidFill>
                <a:ea typeface="Arial" charset="0"/>
              </a:rPr>
              <a:t>audio coding</a:t>
            </a:r>
            <a:r>
              <a:rPr lang="nl-BE" sz="2000" dirty="0">
                <a:solidFill>
                  <a:srgbClr val="FFFFFF"/>
                </a:solidFill>
                <a:ea typeface="Arial" charset="0"/>
              </a:rPr>
              <a:t>, </a:t>
            </a:r>
            <a:r>
              <a:rPr lang="nl-BE" sz="2000" u="sng" dirty="0">
                <a:solidFill>
                  <a:srgbClr val="FFFFFF"/>
                </a:solidFill>
                <a:ea typeface="Arial" charset="0"/>
              </a:rPr>
              <a:t>synchronisation</a:t>
            </a:r>
            <a:r>
              <a:rPr lang="nl-BE" sz="2000" dirty="0">
                <a:solidFill>
                  <a:srgbClr val="FFFFFF"/>
                </a:solidFill>
                <a:ea typeface="Arial" charset="0"/>
              </a:rPr>
              <a:t>, …</a:t>
            </a:r>
            <a:endParaRPr lang="nl-BE" dirty="0">
              <a:solidFill>
                <a:srgbClr val="FFFFFF"/>
              </a:solidFill>
              <a:ea typeface="Arial" charset="0"/>
            </a:endParaRPr>
          </a:p>
        </p:txBody>
      </p:sp>
      <p:pic>
        <p:nvPicPr>
          <p:cNvPr id="29699" name="Picture 24" descr="D72vgou"/>
          <p:cNvPicPr>
            <a:picLocks noChangeAspect="1" noChangeArrowheads="1"/>
          </p:cNvPicPr>
          <p:nvPr/>
        </p:nvPicPr>
        <p:blipFill>
          <a:blip r:embed="rId2">
            <a:lum bright="36000" contrast="-5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1481138"/>
            <a:ext cx="124142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7" name="Picture 25" descr="D72vgou"/>
          <p:cNvPicPr>
            <a:picLocks noChangeAspect="1" noChangeArrowheads="1"/>
          </p:cNvPicPr>
          <p:nvPr/>
        </p:nvPicPr>
        <p:blipFill>
          <a:blip r:embed="rId2">
            <a:lum bright="36000" contrast="-5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9500" y="1481138"/>
            <a:ext cx="124142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nl-BE" dirty="0">
                <a:cs typeface="Arial" charset="0"/>
              </a:rPr>
              <a:t>Case Study: Hearing Instruments </a:t>
            </a:r>
            <a:r>
              <a:rPr lang="nl-BE" sz="2400" dirty="0">
                <a:cs typeface="Arial" charset="0"/>
              </a:rPr>
              <a:t>9</a:t>
            </a:r>
            <a:r>
              <a:rPr lang="mr-IN" sz="2400" dirty="0">
                <a:cs typeface="Arial" charset="0"/>
              </a:rPr>
              <a:t>/15</a:t>
            </a:r>
            <a:endParaRPr lang="en-US" sz="2400" dirty="0"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E875D-10BB-63E6-4657-8A2AA24D782A}"/>
              </a:ext>
            </a:extLst>
          </p:cNvPr>
          <p:cNvSpPr txBox="1"/>
          <p:nvPr/>
        </p:nvSpPr>
        <p:spPr>
          <a:xfrm rot="19275192">
            <a:off x="6889122" y="5745241"/>
            <a:ext cx="2550598" cy="707886"/>
          </a:xfrm>
          <a:prstGeom prst="rect">
            <a:avLst/>
          </a:prstGeom>
          <a:solidFill>
            <a:srgbClr val="800000">
              <a:alpha val="39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331386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5538"/>
            <a:ext cx="8731250" cy="5199062"/>
          </a:xfrm>
        </p:spPr>
        <p:txBody>
          <a:bodyPr/>
          <a:lstStyle/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dirty="0">
                <a:solidFill>
                  <a:srgbClr val="FFFFFF"/>
                </a:solidFill>
                <a:cs typeface="Arial" charset="0"/>
              </a:rPr>
              <a:t>Future: </a:t>
            </a:r>
            <a:r>
              <a:rPr lang="nl-BE" sz="2400" b="0" dirty="0">
                <a:solidFill>
                  <a:srgbClr val="FFFFFF"/>
                </a:solidFill>
                <a:cs typeface="+mn-cs"/>
              </a:rPr>
              <a:t>Multi-node noise reduction </a:t>
            </a: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solidFill>
                  <a:srgbClr val="FFFFFF"/>
                </a:solidFill>
                <a:cs typeface="+mn-cs"/>
              </a:rPr>
              <a:t>                in sensor networks/Internet-of-Things</a:t>
            </a:r>
            <a:endParaRPr lang="nl-BE" sz="240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ea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>
                <a:cs typeface="Arial" charset="0"/>
              </a:rPr>
              <a:t>Case Study: Hearing Instruments </a:t>
            </a:r>
            <a:r>
              <a:rPr lang="nl-BE" sz="2400" dirty="0">
                <a:cs typeface="Arial" charset="0"/>
              </a:rPr>
              <a:t>10</a:t>
            </a:r>
            <a:r>
              <a:rPr lang="mr-IN" sz="2400" dirty="0">
                <a:cs typeface="Arial" charset="0"/>
              </a:rPr>
              <a:t>/15</a:t>
            </a:r>
            <a:endParaRPr lang="en-US" sz="2400" dirty="0">
              <a:cs typeface="+mj-cs"/>
            </a:endParaRPr>
          </a:p>
        </p:txBody>
      </p:sp>
      <p:pic>
        <p:nvPicPr>
          <p:cNvPr id="30723" name="Picture 25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59384"/>
            <a:ext cx="4533404" cy="340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6" descr="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175"/>
            <a:ext cx="431006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9275192">
            <a:off x="6889122" y="5745241"/>
            <a:ext cx="2550598" cy="707886"/>
          </a:xfrm>
          <a:prstGeom prst="rect">
            <a:avLst/>
          </a:prstGeom>
          <a:solidFill>
            <a:srgbClr val="800000">
              <a:alpha val="39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2954061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IMG_1207"/>
          <p:cNvPicPr>
            <a:picLocks noChangeAspect="1" noChangeArrowheads="1"/>
          </p:cNvPicPr>
          <p:nvPr/>
        </p:nvPicPr>
        <p:blipFill>
          <a:blip r:embed="rId2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2855913" cy="3806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equip_machine05_img1"/>
          <p:cNvPicPr>
            <a:picLocks noChangeAspect="1" noChangeArrowheads="1"/>
          </p:cNvPicPr>
          <p:nvPr/>
        </p:nvPicPr>
        <p:blipFill>
          <a:blip r:embed="rId3">
            <a:lum contrast="-40000"/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052513"/>
            <a:ext cx="2808287" cy="2425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1124744"/>
            <a:ext cx="8640960" cy="519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6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dirty="0">
                <a:cs typeface="+mn-cs"/>
              </a:rPr>
              <a:t>DASP Challenges:  Dereverberation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400050" lvl="1" indent="0">
              <a:spcBef>
                <a:spcPts val="576"/>
              </a:spcBef>
              <a:buNone/>
              <a:defRPr/>
            </a:pPr>
            <a:r>
              <a:rPr lang="en-US" b="0" dirty="0"/>
              <a:t>Reverb = filtering effect (‘echo-</a:t>
            </a:r>
            <a:r>
              <a:rPr lang="en-US" b="0" dirty="0" err="1"/>
              <a:t>ing</a:t>
            </a:r>
            <a:r>
              <a:rPr lang="en-US" b="0" dirty="0"/>
              <a:t>’) of acoustic channel in between speaker and microphone(s)</a:t>
            </a:r>
          </a:p>
          <a:p>
            <a:pPr marL="400050" lvl="1" indent="0">
              <a:lnSpc>
                <a:spcPct val="90000"/>
              </a:lnSpc>
              <a:buNone/>
              <a:defRPr/>
            </a:pPr>
            <a:endParaRPr lang="en-US" b="0" dirty="0"/>
          </a:p>
          <a:p>
            <a:pPr marL="400050" lvl="1" indent="0">
              <a:lnSpc>
                <a:spcPct val="90000"/>
              </a:lnSpc>
              <a:buNone/>
              <a:defRPr/>
            </a:pPr>
            <a:r>
              <a:rPr lang="en-US" b="0" dirty="0"/>
              <a:t>Reverb has an impact on speech understanding</a:t>
            </a:r>
          </a:p>
          <a:p>
            <a:pPr marL="400050" lvl="1" indent="0">
              <a:lnSpc>
                <a:spcPct val="90000"/>
              </a:lnSpc>
              <a:buNone/>
              <a:defRPr/>
            </a:pPr>
            <a:endParaRPr lang="en-US" b="0" dirty="0">
              <a:solidFill>
                <a:srgbClr val="FFFFFF"/>
              </a:solidFill>
            </a:endParaRPr>
          </a:p>
          <a:p>
            <a:pPr marL="400050" lvl="1" indent="0">
              <a:lnSpc>
                <a:spcPct val="90000"/>
              </a:lnSpc>
              <a:buNone/>
              <a:defRPr/>
            </a:pPr>
            <a:r>
              <a:rPr lang="en-US" b="0" dirty="0" err="1">
                <a:solidFill>
                  <a:srgbClr val="FFFFFF"/>
                </a:solidFill>
              </a:rPr>
              <a:t>Dereverberation</a:t>
            </a:r>
            <a:r>
              <a:rPr lang="en-US" b="0" dirty="0">
                <a:solidFill>
                  <a:srgbClr val="FFFFFF"/>
                </a:solidFill>
              </a:rPr>
              <a:t> = </a:t>
            </a:r>
            <a:r>
              <a:rPr lang="nl-BE" b="0" dirty="0">
                <a:solidFill>
                  <a:srgbClr val="FFFFFF"/>
                </a:solidFill>
              </a:rPr>
              <a:t>undo filtering by acoustic channel      (e.g. ‘inverse filtering’) </a:t>
            </a: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cs typeface="Arial" charset="0"/>
              </a:rPr>
              <a:t>Case Study: Hearing Instruments </a:t>
            </a:r>
            <a:r>
              <a:rPr lang="nl-BE" sz="2400" dirty="0">
                <a:cs typeface="Arial" charset="0"/>
              </a:rPr>
              <a:t>11</a:t>
            </a:r>
            <a:r>
              <a:rPr lang="mr-IN" sz="2400" dirty="0">
                <a:cs typeface="Arial" charset="0"/>
              </a:rPr>
              <a:t>/15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508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82266"/>
            <a:ext cx="8712968" cy="5199062"/>
          </a:xfrm>
        </p:spPr>
        <p:txBody>
          <a:bodyPr/>
          <a:lstStyle/>
          <a:p>
            <a:pPr eaLnBrk="1" hangingPunct="1">
              <a:spcBef>
                <a:spcPts val="6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dirty="0">
                <a:cs typeface="+mn-cs"/>
              </a:rPr>
              <a:t>DASP Challenges: Acoustic feedback cancellation</a:t>
            </a:r>
          </a:p>
          <a:p>
            <a:pPr marL="400050" lvl="1" indent="0" eaLnBrk="1" hangingPunct="1">
              <a:spcBef>
                <a:spcPts val="600"/>
              </a:spcBef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0" dirty="0">
                <a:solidFill>
                  <a:srgbClr val="FFFFFF"/>
                </a:solidFill>
                <a:cs typeface="+mn-cs"/>
              </a:rPr>
              <a:t>Problem statement: Loudspeaker signal is fed back into microphone, then amplified and played back again</a:t>
            </a:r>
          </a:p>
          <a:p>
            <a:pPr marL="400050" lvl="1" indent="0" eaLnBrk="1" hangingPunct="1">
              <a:spcBef>
                <a:spcPts val="600"/>
              </a:spcBef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0" dirty="0">
                <a:solidFill>
                  <a:srgbClr val="FFFFFF"/>
                </a:solidFill>
                <a:cs typeface="+mn-cs"/>
              </a:rPr>
              <a:t>Closed loop system may become unstable (=howling)</a:t>
            </a:r>
          </a:p>
          <a:p>
            <a:pPr marL="400050" lvl="1" indent="0" eaLnBrk="1" hangingPunct="1">
              <a:spcBef>
                <a:spcPts val="600"/>
              </a:spcBef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0" dirty="0">
                <a:solidFill>
                  <a:srgbClr val="FFFFFF"/>
                </a:solidFill>
                <a:cs typeface="+mn-cs"/>
              </a:rPr>
              <a:t>Similar to feedback problem in public address systems (for the musicians amongst you)</a:t>
            </a: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b="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b="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b="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b="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b="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b="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b="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b="0" dirty="0">
              <a:ea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>
                <a:cs typeface="Arial" charset="0"/>
              </a:rPr>
              <a:t>Case Study: Hearing Instruments </a:t>
            </a:r>
            <a:r>
              <a:rPr lang="nl-BE" sz="2400" dirty="0">
                <a:cs typeface="Arial" charset="0"/>
              </a:rPr>
              <a:t>12</a:t>
            </a:r>
            <a:r>
              <a:rPr lang="mr-IN" sz="2400" dirty="0">
                <a:cs typeface="Arial" charset="0"/>
              </a:rPr>
              <a:t>/15</a:t>
            </a:r>
            <a:endParaRPr lang="en-US" sz="2400" dirty="0">
              <a:cs typeface="+mj-cs"/>
            </a:endParaRPr>
          </a:p>
        </p:txBody>
      </p: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900113" y="3429000"/>
            <a:ext cx="4032250" cy="2736850"/>
            <a:chOff x="3657600" y="3429000"/>
            <a:chExt cx="4876800" cy="3124200"/>
          </a:xfrm>
        </p:grpSpPr>
        <p:pic>
          <p:nvPicPr>
            <p:cNvPr id="26630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429000"/>
              <a:ext cx="4876800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 bwMode="auto">
            <a:xfrm>
              <a:off x="5882879" y="4722897"/>
              <a:ext cx="1025280" cy="762929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Model</a:t>
              </a:r>
            </a:p>
            <a:p>
              <a:pPr>
                <a:defRPr/>
              </a:pPr>
              <a:r>
                <a:rPr lang="en-US" dirty="0">
                  <a:cs typeface="+mn-cs"/>
                </a:rPr>
                <a:t>F</a:t>
              </a:r>
            </a:p>
          </p:txBody>
        </p:sp>
        <p:cxnSp>
          <p:nvCxnSpPr>
            <p:cNvPr id="10" name="Straight Arrow Connector 9"/>
            <p:cNvCxnSpPr>
              <a:endCxn id="9" idx="0"/>
            </p:cNvCxnSpPr>
            <p:nvPr/>
          </p:nvCxnSpPr>
          <p:spPr bwMode="auto">
            <a:xfrm flipH="1">
              <a:off x="6395520" y="4037893"/>
              <a:ext cx="5759" cy="68500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401279" y="5485826"/>
              <a:ext cx="0" cy="38237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" name="Oval 11"/>
            <p:cNvSpPr/>
            <p:nvPr/>
          </p:nvSpPr>
          <p:spPr bwMode="auto">
            <a:xfrm>
              <a:off x="6247679" y="5868196"/>
              <a:ext cx="305281" cy="30263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35" name="TextBox 8"/>
            <p:cNvSpPr txBox="1">
              <a:spLocks noChangeArrowheads="1"/>
            </p:cNvSpPr>
            <p:nvPr/>
          </p:nvSpPr>
          <p:spPr bwMode="auto">
            <a:xfrm>
              <a:off x="6477000" y="5638800"/>
              <a:ext cx="2615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-</a:t>
              </a:r>
            </a:p>
          </p:txBody>
        </p:sp>
      </p:grpSp>
      <p:sp>
        <p:nvSpPr>
          <p:cNvPr id="26629" name="Rectangle 16"/>
          <p:cNvSpPr>
            <a:spLocks noChangeArrowheads="1"/>
          </p:cNvSpPr>
          <p:nvPr/>
        </p:nvSpPr>
        <p:spPr bwMode="auto">
          <a:xfrm>
            <a:off x="5401568" y="4149725"/>
            <a:ext cx="34909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ts val="6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BE" sz="2000" b="0" dirty="0">
                <a:solidFill>
                  <a:srgbClr val="FFFFFF"/>
                </a:solidFill>
              </a:rPr>
              <a:t>Similar to </a:t>
            </a:r>
            <a:r>
              <a:rPr lang="nl-BE" sz="2000" b="0" u="sng" dirty="0">
                <a:solidFill>
                  <a:srgbClr val="FFFFFF"/>
                </a:solidFill>
              </a:rPr>
              <a:t>echo</a:t>
            </a:r>
            <a:r>
              <a:rPr lang="nl-BE" sz="2000" b="0" dirty="0">
                <a:solidFill>
                  <a:srgbClr val="FFFFFF"/>
                </a:solidFill>
              </a:rPr>
              <a:t> cancellation in GSM handsets, Skype,… </a:t>
            </a:r>
          </a:p>
          <a:p>
            <a:pPr algn="l" eaLnBrk="1" hangingPunct="1">
              <a:spcBef>
                <a:spcPts val="6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BE" sz="2000" b="0" dirty="0">
                <a:solidFill>
                  <a:srgbClr val="FFFFFF"/>
                </a:solidFill>
              </a:rPr>
              <a:t>but more difficult due to signal correlation</a:t>
            </a:r>
          </a:p>
        </p:txBody>
      </p:sp>
      <p:pic>
        <p:nvPicPr>
          <p:cNvPr id="4" name="Picture 3" descr="Screen Shot 2017-10-09 at 10.29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7637" y="5445224"/>
            <a:ext cx="320267" cy="50625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3707904" y="5589240"/>
            <a:ext cx="0" cy="2880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 rot="19275192">
            <a:off x="6889122" y="5745241"/>
            <a:ext cx="2550598" cy="707886"/>
          </a:xfrm>
          <a:prstGeom prst="rect">
            <a:avLst/>
          </a:prstGeom>
          <a:solidFill>
            <a:srgbClr val="800000">
              <a:alpha val="39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Chapter 5</a:t>
            </a:r>
          </a:p>
        </p:txBody>
      </p:sp>
    </p:spTree>
    <p:extLst>
      <p:ext uri="{BB962C8B-B14F-4D97-AF65-F5344CB8AC3E}">
        <p14:creationId xmlns:p14="http://schemas.microsoft.com/office/powerpoint/2010/main" val="191721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275192">
            <a:off x="6745106" y="5589449"/>
            <a:ext cx="2550598" cy="707886"/>
          </a:xfrm>
          <a:prstGeom prst="rect">
            <a:avLst/>
          </a:prstGeom>
          <a:solidFill>
            <a:srgbClr val="800000">
              <a:alpha val="39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Chapter 6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3528" y="1110258"/>
            <a:ext cx="8640960" cy="519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6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dirty="0">
                <a:cs typeface="+mn-cs"/>
              </a:rPr>
              <a:t>DASP Challenges: Active noise control (ANC)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0" dirty="0">
                <a:cs typeface="+mn-cs"/>
              </a:rPr>
              <a:t>    ANC to counteract noise leakage &amp; occlusion effect,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0" dirty="0">
                <a:cs typeface="+mn-cs"/>
              </a:rPr>
              <a:t>   exploiting additional ‘internal’ reference microphone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cs typeface="Arial" charset="0"/>
              </a:rPr>
              <a:t>Case Study: Hearing Instruments </a:t>
            </a:r>
            <a:r>
              <a:rPr lang="nl-BE" sz="2400" dirty="0">
                <a:cs typeface="Arial" charset="0"/>
              </a:rPr>
              <a:t>13</a:t>
            </a:r>
            <a:r>
              <a:rPr lang="mr-IN" sz="2400" dirty="0">
                <a:cs typeface="Arial" charset="0"/>
              </a:rPr>
              <a:t>/15</a:t>
            </a:r>
            <a:endParaRPr lang="en-US" sz="2400" dirty="0"/>
          </a:p>
        </p:txBody>
      </p:sp>
      <p:pic>
        <p:nvPicPr>
          <p:cNvPr id="8" name="Picture 7" descr="Screen Shot 2016-09-28 at 13.38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1540"/>
            <a:ext cx="5527141" cy="2107500"/>
          </a:xfrm>
          <a:prstGeom prst="rect">
            <a:avLst/>
          </a:prstGeom>
        </p:spPr>
      </p:pic>
      <p:pic>
        <p:nvPicPr>
          <p:cNvPr id="9" name="Picture 8" descr="Screen Shot 2016-09-28 at 13.38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31430"/>
            <a:ext cx="5530910" cy="1957810"/>
          </a:xfrm>
          <a:prstGeom prst="rect">
            <a:avLst/>
          </a:prstGeom>
        </p:spPr>
      </p:pic>
      <p:pic>
        <p:nvPicPr>
          <p:cNvPr id="7" name="Content Placeholder 6" descr="Screen Shot 2016-09-28 at 13.44.22.png"/>
          <p:cNvPicPr>
            <a:picLocks noGrp="1" noChangeAspect="1"/>
          </p:cNvPicPr>
          <p:nvPr>
            <p:ph idx="1"/>
          </p:nvPr>
        </p:nvPicPr>
        <p:blipFill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b="43"/>
          <a:stretch>
            <a:fillRect/>
          </a:stretch>
        </p:blipFill>
        <p:spPr>
          <a:xfrm>
            <a:off x="5004048" y="2204864"/>
            <a:ext cx="3636382" cy="2448272"/>
          </a:xfrm>
        </p:spPr>
      </p:pic>
      <p:sp>
        <p:nvSpPr>
          <p:cNvPr id="11" name="TextBox 10"/>
          <p:cNvSpPr txBox="1"/>
          <p:nvPr/>
        </p:nvSpPr>
        <p:spPr>
          <a:xfrm rot="16200000">
            <a:off x="7621213" y="3260107"/>
            <a:ext cx="241826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© </a:t>
            </a:r>
            <a:r>
              <a:rPr lang="en-US" sz="1400" dirty="0" err="1">
                <a:solidFill>
                  <a:schemeClr val="tx2"/>
                </a:solidFill>
              </a:rPr>
              <a:t>S.Doclo</a:t>
            </a:r>
            <a:r>
              <a:rPr lang="en-US" sz="1400" dirty="0">
                <a:solidFill>
                  <a:schemeClr val="tx2"/>
                </a:solidFill>
              </a:rPr>
              <a:t>/</a:t>
            </a:r>
            <a:r>
              <a:rPr lang="en-US" sz="1400" dirty="0" err="1">
                <a:solidFill>
                  <a:schemeClr val="tx2"/>
                </a:solidFill>
              </a:rPr>
              <a:t>Univ.Oldenburg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8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3528" y="1124744"/>
            <a:ext cx="8640960" cy="519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6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dirty="0">
                <a:cs typeface="+mn-cs"/>
              </a:rPr>
              <a:t>DASP Challenges: Occlusion Effect Reduction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0" dirty="0">
                <a:cs typeface="+mn-cs"/>
              </a:rPr>
              <a:t>    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b="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cs typeface="Arial" charset="0"/>
              </a:rPr>
              <a:t>Case Study: Hearing Instruments </a:t>
            </a:r>
            <a:r>
              <a:rPr lang="nl-BE" sz="2400" dirty="0">
                <a:cs typeface="Arial" charset="0"/>
              </a:rPr>
              <a:t>14</a:t>
            </a:r>
            <a:r>
              <a:rPr lang="mr-IN" sz="2400" dirty="0">
                <a:cs typeface="Arial" charset="0"/>
              </a:rPr>
              <a:t>/15</a:t>
            </a:r>
            <a:endParaRPr lang="en-US" sz="2400" dirty="0"/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95AB70AD-7770-F587-5467-022FE170E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27" y="1695130"/>
            <a:ext cx="5612160" cy="3246038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C8671956-FF14-2E70-74F6-5A331C3C7A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4860032" y="3645024"/>
            <a:ext cx="4005125" cy="26258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21F32F-084D-1B7E-5706-4BD63F05B3F5}"/>
              </a:ext>
            </a:extLst>
          </p:cNvPr>
          <p:cNvSpPr txBox="1"/>
          <p:nvPr/>
        </p:nvSpPr>
        <p:spPr>
          <a:xfrm rot="19275192">
            <a:off x="6745106" y="5589449"/>
            <a:ext cx="2550598" cy="707886"/>
          </a:xfrm>
          <a:prstGeom prst="rect">
            <a:avLst/>
          </a:prstGeom>
          <a:solidFill>
            <a:srgbClr val="800000">
              <a:alpha val="39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414684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Aims/Scope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3786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Aim is 2-fold..</a:t>
            </a:r>
          </a:p>
          <a:p>
            <a:pPr>
              <a:spcBef>
                <a:spcPts val="1200"/>
              </a:spcBef>
              <a:defRPr/>
            </a:pPr>
            <a:r>
              <a:rPr lang="en-US" b="0" dirty="0">
                <a:cs typeface="+mn-cs"/>
              </a:rPr>
              <a:t>Speech &amp; audio per se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dirty="0">
                <a:cs typeface="+mn-cs"/>
              </a:rPr>
              <a:t>    </a:t>
            </a:r>
            <a:r>
              <a:rPr lang="en-US" sz="2400" b="0" dirty="0">
                <a:cs typeface="+mn-cs"/>
              </a:rPr>
              <a:t>S &amp; A industry in Belgium/Europe/…</a:t>
            </a:r>
          </a:p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sz="2400" b="0" dirty="0">
                <a:cs typeface="+mn-cs"/>
              </a:rPr>
              <a:t>     Topics: </a:t>
            </a:r>
            <a:r>
              <a:rPr lang="en-US" sz="2000" b="0" dirty="0">
                <a:cs typeface="+mn-cs"/>
              </a:rPr>
              <a:t>Noise Reduction / Acoustic Echo &amp; Feedback Cancellation /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000" b="0" dirty="0">
                <a:cs typeface="+mn-cs"/>
              </a:rPr>
              <a:t>    			Active Noise Control / Sound Reproduction / ..</a:t>
            </a:r>
            <a:r>
              <a:rPr lang="en-US" sz="2000" b="0" dirty="0" err="1">
                <a:cs typeface="+mn-cs"/>
              </a:rPr>
              <a:t>etc</a:t>
            </a:r>
            <a:endParaRPr lang="en-US" sz="2400" dirty="0">
              <a:cs typeface="+mn-cs"/>
            </a:endParaRPr>
          </a:p>
          <a:p>
            <a:pPr>
              <a:spcBef>
                <a:spcPts val="1800"/>
              </a:spcBef>
              <a:defRPr/>
            </a:pPr>
            <a:r>
              <a:rPr lang="en-US" b="0" dirty="0">
                <a:cs typeface="+mn-cs"/>
              </a:rPr>
              <a:t>Develop basic signal processing tools/principles </a:t>
            </a:r>
            <a:r>
              <a:rPr lang="en-US" b="0" dirty="0"/>
              <a:t>which are also used in many other fields </a:t>
            </a:r>
            <a:endParaRPr lang="en-US" b="0" dirty="0">
              <a:cs typeface="+mn-cs"/>
            </a:endParaRPr>
          </a:p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sz="2400" b="0" i="1" dirty="0">
                <a:cs typeface="+mn-cs"/>
              </a:rPr>
              <a:t>      </a:t>
            </a:r>
            <a:r>
              <a:rPr lang="en-US" sz="2000" b="0" dirty="0">
                <a:cs typeface="+mn-cs"/>
              </a:rPr>
              <a:t>Spatial filter design                                   </a:t>
            </a:r>
            <a:r>
              <a:rPr lang="en-US" sz="1600" b="0" dirty="0">
                <a:cs typeface="+mn-cs"/>
              </a:rPr>
              <a:t>(for wireless </a:t>
            </a:r>
            <a:r>
              <a:rPr lang="en-US" sz="1600" b="0" dirty="0" err="1">
                <a:cs typeface="+mn-cs"/>
              </a:rPr>
              <a:t>comms</a:t>
            </a:r>
            <a:r>
              <a:rPr lang="en-US" sz="1600" b="0" dirty="0">
                <a:cs typeface="+mn-cs"/>
              </a:rPr>
              <a:t>)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000" b="0" dirty="0">
                <a:cs typeface="+mn-cs"/>
              </a:rPr>
              <a:t>       Adaptive filter algorithms, filtered-X LMS </a:t>
            </a:r>
            <a:r>
              <a:rPr lang="en-US" sz="1600" b="0" dirty="0">
                <a:cs typeface="+mn-cs"/>
              </a:rPr>
              <a:t>(for active vibration control)</a:t>
            </a:r>
            <a:endParaRPr lang="en-US" sz="1600" dirty="0">
              <a:cs typeface="+mn-cs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sz="2000" b="0" dirty="0">
                <a:cs typeface="+mn-cs"/>
              </a:rPr>
              <a:t>       </a:t>
            </a:r>
            <a:r>
              <a:rPr lang="en-US" sz="2000" b="0" dirty="0"/>
              <a:t>Kalman filters                                            </a:t>
            </a:r>
            <a:r>
              <a:rPr lang="en-US" sz="1600" b="0" dirty="0"/>
              <a:t>(for automatic control, navigation, ..)</a:t>
            </a:r>
            <a:endParaRPr lang="en-US" sz="2000" b="0" dirty="0">
              <a:cs typeface="+mn-cs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sz="2000" b="0" dirty="0">
                <a:cs typeface="+mn-cs"/>
              </a:rPr>
              <a:t>       ..</a:t>
            </a:r>
            <a:r>
              <a:rPr lang="en-US" sz="2000" b="0" dirty="0" err="1">
                <a:cs typeface="+mn-cs"/>
              </a:rPr>
              <a:t>etc</a:t>
            </a:r>
            <a:r>
              <a:rPr lang="en-US" sz="2000" b="0" dirty="0">
                <a:cs typeface="+mn-cs"/>
              </a:rPr>
              <a:t>          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400" b="0" dirty="0">
                <a:cs typeface="+mn-cs"/>
              </a:rPr>
              <a:t>          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cs typeface="Arial" charset="0"/>
              </a:rPr>
              <a:t>Case Study: Hearing Instruments </a:t>
            </a:r>
            <a:r>
              <a:rPr lang="nl-BE" sz="2400" dirty="0">
                <a:cs typeface="Arial" charset="0"/>
              </a:rPr>
              <a:t>15</a:t>
            </a:r>
            <a:r>
              <a:rPr lang="mr-IN" sz="2400" dirty="0">
                <a:cs typeface="Arial" charset="0"/>
              </a:rPr>
              <a:t>/15</a:t>
            </a:r>
            <a:endParaRPr lang="en-US" sz="2400" dirty="0"/>
          </a:p>
        </p:txBody>
      </p:sp>
      <p:pic>
        <p:nvPicPr>
          <p:cNvPr id="5" name="Content Placeholder 4" descr="Screen Shot 2016-09-28 at 13.22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r="787"/>
          <a:stretch>
            <a:fillRect/>
          </a:stretch>
        </p:blipFill>
        <p:spPr>
          <a:xfrm>
            <a:off x="1417500" y="1844824"/>
            <a:ext cx="5242732" cy="3240360"/>
          </a:xfrm>
        </p:spPr>
      </p:pic>
      <p:pic>
        <p:nvPicPr>
          <p:cNvPr id="6" name="Picture 5" descr="Screen Shot 2016-09-28 at 13.2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38169" y="3180314"/>
            <a:ext cx="3233290" cy="56231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1254274"/>
            <a:ext cx="8640960" cy="519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6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dirty="0">
                <a:cs typeface="+mn-cs"/>
              </a:rPr>
              <a:t>DASP Challenges:  </a:t>
            </a:r>
            <a:r>
              <a:rPr lang="nl-BE" sz="2400" b="0" dirty="0">
                <a:cs typeface="+mn-cs"/>
              </a:rPr>
              <a:t>…piecing things together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eaLnBrk="1" hangingPunct="1">
              <a:spcBef>
                <a:spcPts val="6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dirty="0">
                <a:cs typeface="+mn-cs"/>
              </a:rPr>
              <a:t>Future: </a:t>
            </a:r>
            <a:r>
              <a:rPr lang="nl-BE" sz="2400" b="0" dirty="0">
                <a:cs typeface="+mn-cs"/>
              </a:rPr>
              <a:t>GPS for localization, head-trackers, eye-trackers, EEG-sensors for auditory attention detection, etc.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5839338" y="2017647"/>
            <a:ext cx="4426412" cy="1920525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AA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Auditory scene analysis </a:t>
            </a:r>
          </a:p>
          <a:p>
            <a:r>
              <a:rPr lang="en-US" sz="1800" dirty="0">
                <a:solidFill>
                  <a:schemeClr val="tx1"/>
                </a:solidFill>
              </a:rPr>
              <a:t>for optimal </a:t>
            </a:r>
            <a:r>
              <a:rPr lang="en-US" sz="1800" dirty="0" err="1">
                <a:solidFill>
                  <a:schemeClr val="tx1"/>
                </a:solidFill>
              </a:rPr>
              <a:t>parametrization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and control of DSP algorithms </a:t>
            </a:r>
          </a:p>
          <a:p>
            <a:r>
              <a:rPr lang="en-US" sz="1600" dirty="0">
                <a:solidFill>
                  <a:schemeClr val="tx1"/>
                </a:solidFill>
              </a:rPr>
              <a:t>(e.g. machine learning based classification:  </a:t>
            </a:r>
          </a:p>
          <a:p>
            <a:r>
              <a:rPr lang="en-US" sz="1600" dirty="0">
                <a:solidFill>
                  <a:schemeClr val="tx1"/>
                </a:solidFill>
              </a:rPr>
              <a:t>quiet/speech in noise/speech in loud</a:t>
            </a:r>
          </a:p>
          <a:p>
            <a:r>
              <a:rPr lang="en-US" sz="1600" dirty="0">
                <a:solidFill>
                  <a:schemeClr val="tx1"/>
                </a:solidFill>
              </a:rPr>
              <a:t>noise/speech in car/music/</a:t>
            </a:r>
            <a:r>
              <a:rPr lang="mr-IN" sz="1600" dirty="0">
                <a:solidFill>
                  <a:schemeClr val="tx1"/>
                </a:solidFill>
              </a:rPr>
              <a:t>…</a:t>
            </a:r>
            <a:r>
              <a:rPr lang="en-US" sz="1600" dirty="0">
                <a:solidFill>
                  <a:schemeClr val="tx1"/>
                </a:solidFill>
              </a:rPr>
              <a:t>) 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580112" y="2492896"/>
            <a:ext cx="1512168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0830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90600"/>
            <a:ext cx="8668072" cy="5070475"/>
          </a:xfrm>
        </p:spPr>
        <p:txBody>
          <a:bodyPr/>
          <a:lstStyle/>
          <a:p>
            <a:pPr>
              <a:spcBef>
                <a:spcPts val="1872"/>
              </a:spcBef>
              <a:defRPr/>
            </a:pPr>
            <a:r>
              <a:rPr lang="en-US" sz="3200" b="0" dirty="0">
                <a:solidFill>
                  <a:schemeClr val="tx1"/>
                </a:solidFill>
                <a:cs typeface="+mn-cs"/>
              </a:rPr>
              <a:t>Aims/Scope </a:t>
            </a:r>
          </a:p>
          <a:p>
            <a:pPr>
              <a:spcBef>
                <a:spcPts val="1872"/>
              </a:spcBef>
              <a:defRPr/>
            </a:pPr>
            <a:r>
              <a:rPr lang="en-US" sz="3200" b="0" dirty="0">
                <a:solidFill>
                  <a:schemeClr val="tx1"/>
                </a:solidFill>
                <a:cs typeface="+mn-cs"/>
              </a:rPr>
              <a:t>Contents</a:t>
            </a:r>
          </a:p>
          <a:p>
            <a:pPr>
              <a:spcBef>
                <a:spcPts val="1872"/>
              </a:spcBef>
              <a:defRPr/>
            </a:pPr>
            <a:r>
              <a:rPr lang="en-US" sz="3200" b="0" dirty="0">
                <a:solidFill>
                  <a:srgbClr val="081D58"/>
                </a:solidFill>
              </a:rPr>
              <a:t>Case Study: Hearing Instruments</a:t>
            </a:r>
          </a:p>
          <a:p>
            <a:pPr>
              <a:spcBef>
                <a:spcPts val="1872"/>
              </a:spcBef>
              <a:defRPr/>
            </a:pPr>
            <a:r>
              <a:rPr lang="en-US" sz="3200" b="0" dirty="0">
                <a:cs typeface="+mn-cs"/>
              </a:rPr>
              <a:t>Lectures/Lab Sessions/Exam</a:t>
            </a:r>
          </a:p>
          <a:p>
            <a:pPr marL="0" indent="0">
              <a:spcBef>
                <a:spcPts val="1872"/>
              </a:spcBef>
              <a:buNone/>
              <a:defRPr/>
            </a:pPr>
            <a:r>
              <a:rPr lang="en-US" sz="3200" b="0" dirty="0">
                <a:cs typeface="+mn-cs"/>
              </a:rPr>
              <a:t>   Website/Questions 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554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" descr="images-12.jpeg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5799"/>
            <a:ext cx="8568952" cy="509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196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Lectures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08720"/>
            <a:ext cx="8731696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u="sng" dirty="0">
                <a:cs typeface="+mn-cs"/>
              </a:rPr>
              <a:t>Lectures</a:t>
            </a:r>
            <a:r>
              <a:rPr lang="en-US" dirty="0">
                <a:cs typeface="+mn-cs"/>
              </a:rPr>
              <a:t>:</a:t>
            </a:r>
            <a:r>
              <a:rPr lang="en-US" b="0" dirty="0">
                <a:cs typeface="+mn-cs"/>
              </a:rPr>
              <a:t>  8 Lectures </a:t>
            </a:r>
            <a:endParaRPr lang="en-US" u="sng" dirty="0">
              <a:cs typeface="+mn-cs"/>
            </a:endParaRPr>
          </a:p>
          <a:p>
            <a:pPr>
              <a:spcBef>
                <a:spcPts val="1800"/>
              </a:spcBef>
              <a:buFontTx/>
              <a:buNone/>
              <a:defRPr/>
            </a:pPr>
            <a:r>
              <a:rPr lang="en-US" dirty="0">
                <a:cs typeface="+mn-cs"/>
              </a:rPr>
              <a:t>Course Material: Slides </a:t>
            </a:r>
            <a:endParaRPr lang="en-US" sz="2000" dirty="0">
              <a:cs typeface="+mn-cs"/>
            </a:endParaRPr>
          </a:p>
          <a:p>
            <a:pPr lvl="1">
              <a:defRPr/>
            </a:pPr>
            <a:r>
              <a:rPr lang="en-US" b="0" dirty="0">
                <a:cs typeface="+mn-cs"/>
              </a:rPr>
              <a:t>Use version 2023-2024 !</a:t>
            </a:r>
            <a:r>
              <a:rPr lang="en-US" b="0" i="1" dirty="0">
                <a:cs typeface="+mn-cs"/>
              </a:rPr>
              <a:t>  </a:t>
            </a:r>
            <a:endParaRPr lang="en-US" i="1" dirty="0">
              <a:cs typeface="+mn-cs"/>
            </a:endParaRPr>
          </a:p>
          <a:p>
            <a:pPr lvl="1">
              <a:defRPr/>
            </a:pPr>
            <a:r>
              <a:rPr lang="en-US" dirty="0">
                <a:cs typeface="+mn-cs"/>
              </a:rPr>
              <a:t>D</a:t>
            </a:r>
            <a:r>
              <a:rPr lang="en-US" b="0" dirty="0">
                <a:cs typeface="+mn-cs"/>
              </a:rPr>
              <a:t>ownload (pdf/ppt) from TOLEDO or DASP webpage </a:t>
            </a:r>
            <a:endParaRPr lang="en-US" b="0" i="1" dirty="0">
              <a:cs typeface="+mn-cs"/>
            </a:endParaRPr>
          </a:p>
          <a:p>
            <a:pPr marL="0" indent="0">
              <a:buNone/>
              <a:defRPr/>
            </a:pPr>
            <a:r>
              <a:rPr lang="en-US" sz="2400" b="0" dirty="0">
                <a:cs typeface="+mn-cs"/>
              </a:rPr>
              <a:t>         </a:t>
            </a:r>
            <a:r>
              <a:rPr lang="en-US" sz="2400" b="0" dirty="0" err="1">
                <a:cs typeface="+mn-cs"/>
              </a:rPr>
              <a:t>homes.esat.kuleuven.be</a:t>
            </a:r>
            <a:r>
              <a:rPr lang="en-US" sz="2400" b="0" dirty="0">
                <a:cs typeface="+mn-cs"/>
              </a:rPr>
              <a:t>/~dspuser/</a:t>
            </a:r>
            <a:r>
              <a:rPr lang="en-US" sz="2400" b="0" dirty="0" err="1">
                <a:cs typeface="+mn-cs"/>
              </a:rPr>
              <a:t>dasp</a:t>
            </a:r>
            <a:r>
              <a:rPr lang="en-US" sz="2400" b="0" dirty="0">
                <a:cs typeface="+mn-cs"/>
              </a:rPr>
              <a:t>/</a:t>
            </a:r>
          </a:p>
          <a:p>
            <a:pPr lvl="1">
              <a:defRPr/>
            </a:pPr>
            <a:r>
              <a:rPr lang="en-US" b="0" dirty="0"/>
              <a:t>Master copy can be made available if needed</a:t>
            </a:r>
          </a:p>
          <a:p>
            <a:pPr lvl="1">
              <a:defRPr/>
            </a:pPr>
            <a:r>
              <a:rPr lang="en-US" b="1" u="sng" dirty="0">
                <a:cs typeface="+mn-cs"/>
              </a:rPr>
              <a:t>Optional</a:t>
            </a:r>
            <a:r>
              <a:rPr lang="en-US" dirty="0">
                <a:cs typeface="+mn-cs"/>
              </a:rPr>
              <a:t>: Slides </a:t>
            </a:r>
            <a:r>
              <a:rPr lang="en-US" b="1" dirty="0">
                <a:cs typeface="+mn-cs"/>
              </a:rPr>
              <a:t>2020-2021 </a:t>
            </a:r>
            <a:r>
              <a:rPr lang="en-US" dirty="0">
                <a:cs typeface="+mn-cs"/>
              </a:rPr>
              <a:t>with audio</a:t>
            </a:r>
            <a:endParaRPr lang="en-US" b="0" dirty="0">
              <a:cs typeface="+mn-cs"/>
            </a:endParaRPr>
          </a:p>
          <a:p>
            <a:pPr marL="0" indent="0">
              <a:spcBef>
                <a:spcPts val="1272"/>
              </a:spcBef>
              <a:buNone/>
              <a:defRPr/>
            </a:pPr>
            <a:r>
              <a:rPr lang="en-US" dirty="0">
                <a:cs typeface="+mn-cs"/>
              </a:rPr>
              <a:t>Course Prerequisite: DSP-CIS </a:t>
            </a:r>
            <a:r>
              <a:rPr lang="en-US" sz="1600" b="0" dirty="0">
                <a:cs typeface="+mn-cs"/>
              </a:rPr>
              <a:t>H05F3A/H05F1A</a:t>
            </a:r>
            <a:r>
              <a:rPr lang="en-US" b="0" dirty="0">
                <a:cs typeface="+mn-cs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b="0" dirty="0">
                <a:cs typeface="+mn-cs"/>
              </a:rPr>
              <a:t>        </a:t>
            </a:r>
            <a:r>
              <a:rPr lang="en-US" sz="2000" b="0" dirty="0"/>
              <a:t>filter design, filter banks, optimal &amp; adaptive filters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0" dirty="0">
                <a:cs typeface="+mn-cs"/>
              </a:rPr>
              <a:t>              </a:t>
            </a:r>
            <a:r>
              <a:rPr lang="en-US" sz="1600" b="0" dirty="0">
                <a:cs typeface="+mn-cs"/>
                <a:hlinkClick r:id="rId3"/>
              </a:rPr>
              <a:t>https://homes.esat.kuleuven.be/~dspuser/DSP-CIS/2022-202</a:t>
            </a:r>
            <a:r>
              <a:rPr lang="en-US" sz="1600" b="0" dirty="0">
                <a:cs typeface="+mn-cs"/>
                <a:hlinkClick r:id="rId4"/>
              </a:rPr>
              <a:t>3/</a:t>
            </a:r>
            <a:endParaRPr lang="en-US" sz="1600" b="0" dirty="0"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483768" y="2060848"/>
            <a:ext cx="2088232" cy="1080120"/>
          </a:xfrm>
          <a:prstGeom prst="ellipse">
            <a:avLst/>
          </a:prstGeom>
          <a:solidFill>
            <a:srgbClr val="FFFF66">
              <a:alpha val="4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915816" y="6237312"/>
            <a:ext cx="1512168" cy="720080"/>
          </a:xfrm>
          <a:prstGeom prst="ellipse">
            <a:avLst/>
          </a:prstGeom>
          <a:solidFill>
            <a:srgbClr val="FFFF66">
              <a:alpha val="4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Freeform 1129">
            <a:extLst>
              <a:ext uri="{FF2B5EF4-FFF2-40B4-BE49-F238E27FC236}">
                <a16:creationId xmlns:a16="http://schemas.microsoft.com/office/drawing/2014/main" id="{8AC7B7C9-CD04-BCE8-45BB-CBC29F3FF507}"/>
              </a:ext>
            </a:extLst>
          </p:cNvPr>
          <p:cNvSpPr>
            <a:spLocks/>
          </p:cNvSpPr>
          <p:nvPr/>
        </p:nvSpPr>
        <p:spPr bwMode="auto">
          <a:xfrm rot="6715668" flipH="1">
            <a:off x="1608350" y="3835982"/>
            <a:ext cx="2910483" cy="1630910"/>
          </a:xfrm>
          <a:custGeom>
            <a:avLst/>
            <a:gdLst>
              <a:gd name="T0" fmla="*/ 0 w 1996"/>
              <a:gd name="T1" fmla="*/ 0 h 688"/>
              <a:gd name="T2" fmla="*/ 544 w 1996"/>
              <a:gd name="T3" fmla="*/ 590 h 688"/>
              <a:gd name="T4" fmla="*/ 1996 w 1996"/>
              <a:gd name="T5" fmla="*/ 590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6" h="688">
                <a:moveTo>
                  <a:pt x="0" y="0"/>
                </a:moveTo>
                <a:cubicBezTo>
                  <a:pt x="105" y="246"/>
                  <a:pt x="211" y="492"/>
                  <a:pt x="544" y="590"/>
                </a:cubicBezTo>
                <a:cubicBezTo>
                  <a:pt x="877" y="688"/>
                  <a:pt x="1436" y="639"/>
                  <a:pt x="1996" y="590"/>
                </a:cubicBezTo>
              </a:path>
            </a:pathLst>
          </a:custGeom>
          <a:noFill/>
          <a:ln w="76200" cap="flat" cmpd="sng">
            <a:solidFill>
              <a:srgbClr val="FFFF66">
                <a:alpha val="52000"/>
              </a:srgbClr>
            </a:solidFill>
            <a:prstDash val="solid"/>
            <a:round/>
            <a:headEnd type="arrow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126722-203A-CD12-445C-14EF357DBC86}"/>
              </a:ext>
            </a:extLst>
          </p:cNvPr>
          <p:cNvSpPr/>
          <p:nvPr/>
        </p:nvSpPr>
        <p:spPr bwMode="auto">
          <a:xfrm>
            <a:off x="3348987" y="3789040"/>
            <a:ext cx="1652817" cy="1080120"/>
          </a:xfrm>
          <a:prstGeom prst="ellipse">
            <a:avLst/>
          </a:prstGeom>
          <a:solidFill>
            <a:srgbClr val="FFFF66">
              <a:alpha val="4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50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25538"/>
            <a:ext cx="1266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vaidyanat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557338"/>
            <a:ext cx="1219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Literature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35224"/>
            <a:ext cx="8558213" cy="52181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cs typeface="+mn-cs"/>
              </a:rPr>
              <a:t>Literature (General DSP) </a:t>
            </a:r>
          </a:p>
          <a:p>
            <a:pPr>
              <a:lnSpc>
                <a:spcPct val="90000"/>
              </a:lnSpc>
              <a:spcBef>
                <a:spcPts val="1080"/>
              </a:spcBef>
              <a:defRPr/>
            </a:pPr>
            <a:r>
              <a:rPr lang="en-US" sz="2000" dirty="0">
                <a:cs typeface="+mn-cs"/>
              </a:rPr>
              <a:t>Simon </a:t>
            </a:r>
            <a:r>
              <a:rPr lang="en-US" sz="2000" dirty="0" err="1">
                <a:cs typeface="+mn-cs"/>
              </a:rPr>
              <a:t>Haykin</a:t>
            </a:r>
            <a:endParaRPr lang="en-US" sz="200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cs typeface="+mn-cs"/>
              </a:rPr>
              <a:t>     </a:t>
            </a:r>
            <a:r>
              <a:rPr lang="en-US" sz="2000" b="0" i="1" dirty="0">
                <a:cs typeface="+mn-cs"/>
              </a:rPr>
              <a:t>`Adaptive Filter Theory</a:t>
            </a:r>
            <a:r>
              <a:rPr lang="ja-JP" altLang="en-US" sz="2000" b="0" i="1" dirty="0">
                <a:latin typeface="Arial"/>
                <a:cs typeface="+mn-cs"/>
              </a:rPr>
              <a:t>’</a:t>
            </a:r>
            <a:r>
              <a:rPr lang="en-US" sz="2000" dirty="0">
                <a:cs typeface="+mn-cs"/>
              </a:rPr>
              <a:t> </a:t>
            </a:r>
            <a:r>
              <a:rPr lang="en-US" sz="2000" b="0" dirty="0">
                <a:cs typeface="+mn-cs"/>
              </a:rPr>
              <a:t>(Prentice Hall 1996)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P.P. </a:t>
            </a:r>
            <a:r>
              <a:rPr lang="en-US" sz="2000" dirty="0" err="1">
                <a:cs typeface="+mn-cs"/>
              </a:rPr>
              <a:t>Vaidyanathan</a:t>
            </a:r>
            <a:r>
              <a:rPr lang="en-US" sz="2000" dirty="0"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i="1" dirty="0">
                <a:cs typeface="+mn-cs"/>
              </a:rPr>
              <a:t>     `</a:t>
            </a:r>
            <a:r>
              <a:rPr lang="en-US" sz="2000" b="0" i="1" dirty="0" err="1">
                <a:cs typeface="+mn-cs"/>
              </a:rPr>
              <a:t>Multirate</a:t>
            </a:r>
            <a:r>
              <a:rPr lang="en-US" sz="2000" b="0" i="1" dirty="0">
                <a:cs typeface="+mn-cs"/>
              </a:rPr>
              <a:t> Systems and Filter Banks</a:t>
            </a:r>
            <a:r>
              <a:rPr lang="ja-JP" altLang="en-US" sz="2000" b="0" i="1" dirty="0">
                <a:latin typeface="Arial"/>
                <a:cs typeface="+mn-cs"/>
              </a:rPr>
              <a:t>’</a:t>
            </a:r>
            <a:r>
              <a:rPr lang="en-US" sz="2000" dirty="0">
                <a:cs typeface="+mn-cs"/>
              </a:rPr>
              <a:t> </a:t>
            </a:r>
            <a:r>
              <a:rPr lang="en-US" sz="2000" b="0" dirty="0">
                <a:cs typeface="+mn-cs"/>
              </a:rPr>
              <a:t>(Prentice Hall 1993)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cs typeface="+mn-cs"/>
              </a:rPr>
              <a:t>Literature (Speech/Audio/Acoustics) </a:t>
            </a:r>
          </a:p>
          <a:p>
            <a:pPr>
              <a:lnSpc>
                <a:spcPct val="90000"/>
              </a:lnSpc>
              <a:spcBef>
                <a:spcPts val="1080"/>
              </a:spcBef>
              <a:defRPr/>
            </a:pPr>
            <a:r>
              <a:rPr lang="en-US" sz="2000" dirty="0">
                <a:cs typeface="+mn-cs"/>
              </a:rPr>
              <a:t>S.L. Gay &amp; J. </a:t>
            </a:r>
            <a:r>
              <a:rPr lang="en-US" sz="2000" dirty="0" err="1">
                <a:cs typeface="+mn-cs"/>
              </a:rPr>
              <a:t>Benesty</a:t>
            </a:r>
            <a:endParaRPr lang="en-US" sz="200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cs typeface="+mn-cs"/>
              </a:rPr>
              <a:t>     </a:t>
            </a:r>
            <a:r>
              <a:rPr lang="en-US" sz="2000" b="0" i="1" dirty="0">
                <a:cs typeface="+mn-cs"/>
              </a:rPr>
              <a:t>`Acoustic Signal Processing for Telecommunication</a:t>
            </a:r>
            <a:r>
              <a:rPr lang="ja-JP" altLang="en-US" sz="2000" b="0" i="1" dirty="0">
                <a:latin typeface="Arial"/>
                <a:cs typeface="+mn-cs"/>
              </a:rPr>
              <a:t>’</a:t>
            </a:r>
            <a:r>
              <a:rPr lang="en-US" sz="2000" dirty="0">
                <a:cs typeface="+mn-cs"/>
              </a:rPr>
              <a:t>  </a:t>
            </a:r>
            <a:r>
              <a:rPr lang="en-US" sz="2000" b="0" dirty="0">
                <a:cs typeface="+mn-cs"/>
              </a:rPr>
              <a:t>(Kluwer 2000)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M. </a:t>
            </a:r>
            <a:r>
              <a:rPr lang="en-US" sz="2000" dirty="0" err="1">
                <a:cs typeface="+mn-cs"/>
              </a:rPr>
              <a:t>Kahrs</a:t>
            </a:r>
            <a:r>
              <a:rPr lang="en-US" sz="2000" dirty="0">
                <a:cs typeface="+mn-cs"/>
              </a:rPr>
              <a:t> &amp; K. Brandenburg (</a:t>
            </a:r>
            <a:r>
              <a:rPr lang="en-US" sz="2000" dirty="0" err="1">
                <a:cs typeface="+mn-cs"/>
              </a:rPr>
              <a:t>Eds</a:t>
            </a:r>
            <a:r>
              <a:rPr lang="en-US" sz="2000" dirty="0">
                <a:cs typeface="+mn-cs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cs typeface="+mn-cs"/>
              </a:rPr>
              <a:t>     </a:t>
            </a:r>
            <a:r>
              <a:rPr lang="en-US" sz="2000" b="0" i="1" dirty="0">
                <a:cs typeface="+mn-cs"/>
              </a:rPr>
              <a:t>`Applications of Digital Signal Processing to Audio and Acoustics</a:t>
            </a:r>
            <a:r>
              <a:rPr lang="ja-JP" altLang="en-US" sz="2000" b="0" i="1" dirty="0">
                <a:latin typeface="Arial"/>
                <a:cs typeface="+mn-cs"/>
              </a:rPr>
              <a:t>’</a:t>
            </a:r>
            <a:r>
              <a:rPr lang="en-US" sz="2000" dirty="0">
                <a:cs typeface="+mn-cs"/>
              </a:rPr>
              <a:t>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cs typeface="+mn-cs"/>
              </a:rPr>
              <a:t>       </a:t>
            </a:r>
            <a:r>
              <a:rPr lang="en-US" sz="2000" b="0" dirty="0">
                <a:cs typeface="+mn-cs"/>
              </a:rPr>
              <a:t>(Kluwer1998)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B. Gold &amp; N. Morgan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i="1" dirty="0">
                <a:cs typeface="+mn-cs"/>
              </a:rPr>
              <a:t>     `Speech and Audio Signal Processing</a:t>
            </a:r>
            <a:r>
              <a:rPr lang="ja-JP" altLang="en-US" sz="2000" b="0" i="1" dirty="0">
                <a:latin typeface="Arial"/>
                <a:cs typeface="+mn-cs"/>
              </a:rPr>
              <a:t>’</a:t>
            </a:r>
            <a:r>
              <a:rPr lang="en-US" sz="2000" dirty="0">
                <a:cs typeface="+mn-cs"/>
              </a:rPr>
              <a:t> </a:t>
            </a:r>
            <a:r>
              <a:rPr lang="en-US" sz="2000" b="0" dirty="0">
                <a:cs typeface="+mn-cs"/>
              </a:rPr>
              <a:t>(Wiley 2000)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388" y="93663"/>
            <a:ext cx="8785225" cy="7810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Lab Sessions/Project </a:t>
            </a:r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160463"/>
            <a:ext cx="8558213" cy="5005387"/>
          </a:xfrm>
        </p:spPr>
        <p:txBody>
          <a:bodyPr/>
          <a:lstStyle/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r>
              <a:rPr lang="en-US" dirty="0"/>
              <a:t>Acoustic sound field synthesis/Binaural audio</a:t>
            </a:r>
            <a:endParaRPr lang="en-US" dirty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endParaRPr lang="en-US" sz="2400" dirty="0">
              <a:cs typeface="+mn-cs"/>
            </a:endParaRPr>
          </a:p>
          <a:p>
            <a:pPr lvl="1">
              <a:lnSpc>
                <a:spcPct val="85000"/>
              </a:lnSpc>
              <a:defRPr/>
            </a:pPr>
            <a:r>
              <a:rPr lang="en-US" dirty="0">
                <a:cs typeface="+mn-cs"/>
              </a:rPr>
              <a:t>Pre-filter design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>
                <a:cs typeface="+mn-cs"/>
              </a:rPr>
              <a:t>Frequency domain realization (OLA/WOLA)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/>
              <a:t>Noise reduction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/>
              <a:t>Active noise control </a:t>
            </a:r>
            <a:r>
              <a:rPr lang="en-US" dirty="0">
                <a:cs typeface="+mn-cs"/>
              </a:rPr>
              <a:t>                </a:t>
            </a:r>
            <a:r>
              <a:rPr lang="mr-IN" dirty="0">
                <a:cs typeface="+mn-cs"/>
              </a:rPr>
              <a:t>…</a:t>
            </a:r>
            <a:r>
              <a:rPr lang="en-US" dirty="0">
                <a:cs typeface="+mn-cs"/>
              </a:rPr>
              <a:t>all in a simulated set-up</a:t>
            </a:r>
          </a:p>
          <a:p>
            <a:pPr lvl="1">
              <a:lnSpc>
                <a:spcPct val="85000"/>
              </a:lnSpc>
              <a:defRPr/>
            </a:pPr>
            <a:endParaRPr lang="en-US" dirty="0">
              <a:cs typeface="+mn-cs"/>
            </a:endParaRPr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3431984" cy="243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2843808" y="2847118"/>
            <a:ext cx="0" cy="11521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 flipH="1" flipV="1">
            <a:off x="1763688" y="3063142"/>
            <a:ext cx="1080120" cy="9361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Arc 16"/>
          <p:cNvSpPr/>
          <p:nvPr/>
        </p:nvSpPr>
        <p:spPr bwMode="auto">
          <a:xfrm rot="2338269" flipH="1">
            <a:off x="2096806" y="3252244"/>
            <a:ext cx="914400" cy="914400"/>
          </a:xfrm>
          <a:prstGeom prst="arc">
            <a:avLst/>
          </a:prstGeom>
          <a:noFill/>
          <a:ln w="5715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11560" y="1784368"/>
            <a:ext cx="1728192" cy="708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2075" tIns="46038" rIns="92075" bIns="46038" anchor="ctr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chemeClr val="accent1"/>
                </a:solidFill>
              </a:rPr>
              <a:t>Virtual sound source</a:t>
            </a:r>
            <a:endParaRPr lang="en-US" dirty="0">
              <a:solidFill>
                <a:srgbClr val="FFFF66"/>
              </a:solidFill>
            </a:endParaRP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73459"/>
              </p:ext>
            </p:extLst>
          </p:nvPr>
        </p:nvGraphicFramePr>
        <p:xfrm>
          <a:off x="2915816" y="3501008"/>
          <a:ext cx="1367304" cy="124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063497" imgH="3468986" progId="MS_ClipArt_Gallery.2">
                  <p:embed/>
                </p:oleObj>
              </mc:Choice>
              <mc:Fallback>
                <p:oleObj name="Clip" r:id="rId3" imgW="4063497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501008"/>
                        <a:ext cx="1367304" cy="1242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707904" y="1700808"/>
            <a:ext cx="4824536" cy="9239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2075" tIns="46038" rIns="92075" bIns="46038" anchor="ctr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accent1"/>
                </a:solidFill>
              </a:rPr>
              <a:t>Loudspeaker array to produce sound field such that virtual sound source is perceived as coming from virtual sound source location</a:t>
            </a:r>
            <a:endParaRPr lang="en-US" sz="1800" dirty="0">
              <a:solidFill>
                <a:srgbClr val="FFFF66"/>
              </a:solidFill>
            </a:endParaRPr>
          </a:p>
        </p:txBody>
      </p:sp>
      <p:sp>
        <p:nvSpPr>
          <p:cNvPr id="41" name="Arc 40"/>
          <p:cNvSpPr/>
          <p:nvPr/>
        </p:nvSpPr>
        <p:spPr bwMode="auto">
          <a:xfrm rot="16872840" flipH="1">
            <a:off x="4292145" y="2927302"/>
            <a:ext cx="914400" cy="914400"/>
          </a:xfrm>
          <a:prstGeom prst="arc">
            <a:avLst/>
          </a:prstGeom>
          <a:noFill/>
          <a:ln w="5715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Arc 41"/>
          <p:cNvSpPr/>
          <p:nvPr/>
        </p:nvSpPr>
        <p:spPr bwMode="auto">
          <a:xfrm rot="16872840" flipH="1">
            <a:off x="4516553" y="2791671"/>
            <a:ext cx="914400" cy="914400"/>
          </a:xfrm>
          <a:prstGeom prst="arc">
            <a:avLst/>
          </a:prstGeom>
          <a:noFill/>
          <a:ln w="5715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Arc 42"/>
          <p:cNvSpPr/>
          <p:nvPr/>
        </p:nvSpPr>
        <p:spPr bwMode="auto">
          <a:xfrm rot="16872840" flipH="1">
            <a:off x="4076121" y="2999310"/>
            <a:ext cx="914400" cy="914400"/>
          </a:xfrm>
          <a:prstGeom prst="arc">
            <a:avLst/>
          </a:prstGeom>
          <a:noFill/>
          <a:ln w="5715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445336"/>
              </p:ext>
            </p:extLst>
          </p:nvPr>
        </p:nvGraphicFramePr>
        <p:xfrm>
          <a:off x="1619672" y="3501008"/>
          <a:ext cx="1043608" cy="124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063497" imgH="3468986" progId="MS_ClipArt_Gallery.2">
                  <p:embed/>
                </p:oleObj>
              </mc:Choice>
              <mc:Fallback>
                <p:oleObj name="Clip" r:id="rId5" imgW="4063497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501008"/>
                        <a:ext cx="1043608" cy="1242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4734A586-A260-FCC1-E811-1D1F2EF8A37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757763" y="2601629"/>
            <a:ext cx="1558716" cy="8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81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of_pic-min-265x265.jpg"/>
          <p:cNvPicPr>
            <a:picLocks noChangeAspect="1"/>
          </p:cNvPicPr>
          <p:nvPr/>
        </p:nvPicPr>
        <p:blipFill>
          <a:blip r:embed="rId2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4" y="3899130"/>
            <a:ext cx="2122158" cy="219416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247009" y="5798964"/>
            <a:ext cx="4789487" cy="1014412"/>
          </a:xfrm>
          <a:prstGeom prst="rect">
            <a:avLst/>
          </a:prstGeom>
          <a:solidFill>
            <a:srgbClr val="AA0000">
              <a:alpha val="73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/>
              <a:t>..be there !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264275" y="1124744"/>
            <a:ext cx="2628900" cy="431800"/>
          </a:xfrm>
          <a:prstGeom prst="rect">
            <a:avLst/>
          </a:prstGeom>
          <a:solidFill>
            <a:srgbClr val="EBEB5F">
              <a:alpha val="25098"/>
            </a:srgbClr>
          </a:solidFill>
          <a:ln w="12700">
            <a:solidFill>
              <a:srgbClr val="3F3E08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0" dirty="0"/>
              <a:t>PS: groups of 2</a:t>
            </a:r>
            <a:r>
              <a:rPr lang="en-US" dirty="0"/>
              <a:t> </a:t>
            </a: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388" y="93663"/>
            <a:ext cx="8785225" cy="781050"/>
          </a:xfrm>
        </p:spPr>
        <p:txBody>
          <a:bodyPr/>
          <a:lstStyle/>
          <a:p>
            <a:pPr>
              <a:defRPr/>
            </a:pPr>
            <a:r>
              <a:rPr lang="en-US" dirty="0"/>
              <a:t>Lab Sessions/Project </a:t>
            </a:r>
            <a:endParaRPr lang="en-US" dirty="0">
              <a:cs typeface="+mj-cs"/>
            </a:endParaRPr>
          </a:p>
        </p:txBody>
      </p:sp>
      <p:pic>
        <p:nvPicPr>
          <p:cNvPr id="4" name="Picture 3" descr="0.jpe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86117"/>
            <a:ext cx="2279187" cy="2279187"/>
          </a:xfrm>
          <a:prstGeom prst="rect">
            <a:avLst/>
          </a:prstGeom>
        </p:spPr>
      </p:pic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44563"/>
            <a:ext cx="8558213" cy="5380037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2400" b="0" dirty="0">
                <a:cs typeface="+mn-cs"/>
              </a:rPr>
              <a:t>Runs over 4 weeks (non-consecutive)</a:t>
            </a:r>
          </a:p>
          <a:p>
            <a:pPr>
              <a:lnSpc>
                <a:spcPct val="85000"/>
              </a:lnSpc>
              <a:defRPr/>
            </a:pPr>
            <a:r>
              <a:rPr lang="en-US" sz="2400" b="0" dirty="0">
                <a:cs typeface="+mn-cs"/>
              </a:rPr>
              <a:t>Each week 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>
                <a:cs typeface="+mn-cs"/>
              </a:rPr>
              <a:t>1 PC/</a:t>
            </a:r>
            <a:r>
              <a:rPr lang="en-US" dirty="0" err="1">
                <a:cs typeface="+mn-cs"/>
              </a:rPr>
              <a:t>Matlab</a:t>
            </a:r>
            <a:r>
              <a:rPr lang="en-US" dirty="0">
                <a:cs typeface="+mn-cs"/>
              </a:rPr>
              <a:t> session (supervised, 2.5hrs)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>
                <a:cs typeface="+mn-cs"/>
              </a:rPr>
              <a:t>2 ‘Homework’ </a:t>
            </a:r>
            <a:r>
              <a:rPr lang="en-US" dirty="0" err="1">
                <a:cs typeface="+mn-cs"/>
              </a:rPr>
              <a:t>sesions</a:t>
            </a:r>
            <a:r>
              <a:rPr lang="en-US" dirty="0">
                <a:cs typeface="+mn-cs"/>
              </a:rPr>
              <a:t> (unsupervised, 2*2.5hrs)</a:t>
            </a:r>
            <a:r>
              <a:rPr lang="en-US" sz="2000" dirty="0">
                <a:cs typeface="+mn-cs"/>
              </a:rPr>
              <a:t>                   </a:t>
            </a:r>
          </a:p>
          <a:p>
            <a:pPr marL="0" indent="0">
              <a:lnSpc>
                <a:spcPct val="85000"/>
              </a:lnSpc>
              <a:spcBef>
                <a:spcPts val="1080"/>
              </a:spcBef>
              <a:buFontTx/>
              <a:buNone/>
              <a:defRPr/>
            </a:pPr>
            <a:r>
              <a:rPr lang="en-US" sz="2000" dirty="0">
                <a:cs typeface="+mn-cs"/>
              </a:rPr>
              <a:t>                                                </a:t>
            </a:r>
            <a:endParaRPr lang="en-US" sz="2000" b="0" dirty="0">
              <a:solidFill>
                <a:srgbClr val="FFFF66"/>
              </a:solidFill>
              <a:cs typeface="+mn-cs"/>
            </a:endParaRPr>
          </a:p>
          <a:p>
            <a:pPr>
              <a:lnSpc>
                <a:spcPct val="85000"/>
              </a:lnSpc>
              <a:defRPr/>
            </a:pPr>
            <a:r>
              <a:rPr lang="en-US" sz="2400" b="0" dirty="0">
                <a:solidFill>
                  <a:srgbClr val="FFFFFF"/>
                </a:solidFill>
                <a:cs typeface="+mn-cs"/>
              </a:rPr>
              <a:t>‘Deliverables’ after week 2 &amp; 4</a:t>
            </a:r>
          </a:p>
          <a:p>
            <a:pPr>
              <a:lnSpc>
                <a:spcPct val="85000"/>
              </a:lnSpc>
              <a:defRPr/>
            </a:pPr>
            <a:r>
              <a:rPr lang="en-US" sz="2400" b="0" dirty="0">
                <a:solidFill>
                  <a:srgbClr val="FFFFFF"/>
                </a:solidFill>
                <a:cs typeface="+mn-cs"/>
              </a:rPr>
              <a:t>Grading: based on deliverables, evaluated during sessions</a:t>
            </a:r>
          </a:p>
          <a:p>
            <a:pPr>
              <a:lnSpc>
                <a:spcPct val="85000"/>
              </a:lnSpc>
              <a:defRPr/>
            </a:pPr>
            <a:endParaRPr lang="en-US" sz="2400" dirty="0">
              <a:cs typeface="+mn-cs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endParaRPr lang="en-US" sz="2400" dirty="0">
              <a:cs typeface="+mn-cs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endParaRPr lang="en-US" sz="2400" dirty="0">
              <a:cs typeface="+mn-cs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endParaRPr lang="en-US" sz="2400" dirty="0">
              <a:cs typeface="+mn-cs"/>
            </a:endParaRPr>
          </a:p>
          <a:p>
            <a:pPr>
              <a:lnSpc>
                <a:spcPct val="85000"/>
              </a:lnSpc>
              <a:defRPr/>
            </a:pPr>
            <a:r>
              <a:rPr lang="en-US" sz="2400" b="0" u="sng" dirty="0">
                <a:solidFill>
                  <a:srgbClr val="FFFF66"/>
                </a:solidFill>
                <a:cs typeface="+mn-cs"/>
              </a:rPr>
              <a:t>TAs</a:t>
            </a:r>
            <a:r>
              <a:rPr lang="en-US" sz="2400" b="0" dirty="0">
                <a:solidFill>
                  <a:srgbClr val="FFFF66"/>
                </a:solidFill>
                <a:cs typeface="+mn-cs"/>
              </a:rPr>
              <a:t>:</a:t>
            </a:r>
            <a:r>
              <a:rPr lang="en-GB" sz="2400" b="0" dirty="0">
                <a:solidFill>
                  <a:srgbClr val="FFFF66"/>
                </a:solidFill>
                <a:cs typeface="+mn-cs"/>
              </a:rPr>
              <a:t> </a:t>
            </a:r>
            <a:r>
              <a:rPr lang="en-GB" sz="2400" b="0" dirty="0" err="1">
                <a:solidFill>
                  <a:srgbClr val="FFFF66"/>
                </a:solidFill>
                <a:cs typeface="+mn-cs"/>
              </a:rPr>
              <a:t>jesper.brunnstroem@kuleuven.be</a:t>
            </a:r>
            <a:r>
              <a:rPr lang="en-GB" sz="2400" b="0" dirty="0">
                <a:solidFill>
                  <a:srgbClr val="FFFF66"/>
                </a:solidFill>
                <a:cs typeface="+mn-cs"/>
              </a:rPr>
              <a:t> </a:t>
            </a:r>
            <a:r>
              <a:rPr lang="en-US" sz="1400" b="0" dirty="0">
                <a:solidFill>
                  <a:srgbClr val="FFFF66"/>
                </a:solidFill>
                <a:cs typeface="+mn-cs"/>
              </a:rPr>
              <a:t>(</a:t>
            </a:r>
            <a:r>
              <a:rPr lang="en-US" sz="1400" b="0" dirty="0" err="1">
                <a:solidFill>
                  <a:srgbClr val="FFFF66"/>
                </a:solidFill>
                <a:cs typeface="+mn-cs"/>
              </a:rPr>
              <a:t>English+Swedish</a:t>
            </a:r>
            <a:r>
              <a:rPr lang="en-US" sz="1400" b="0" dirty="0">
                <a:solidFill>
                  <a:srgbClr val="FFFF66"/>
                </a:solidFill>
                <a:cs typeface="+mn-cs"/>
              </a:rPr>
              <a:t>)</a:t>
            </a:r>
          </a:p>
          <a:p>
            <a:pPr>
              <a:lnSpc>
                <a:spcPct val="85000"/>
              </a:lnSpc>
              <a:buNone/>
              <a:defRPr/>
            </a:pPr>
            <a:r>
              <a:rPr lang="en-US" sz="2400" b="0" dirty="0">
                <a:solidFill>
                  <a:srgbClr val="FFFF66"/>
                </a:solidFill>
                <a:cs typeface="+mn-cs"/>
              </a:rPr>
              <a:t>            julian.schott@kuleuven.be </a:t>
            </a:r>
            <a:r>
              <a:rPr lang="en-US" sz="1400" b="0" dirty="0">
                <a:solidFill>
                  <a:srgbClr val="FFFF66"/>
                </a:solidFill>
                <a:cs typeface="+mn-cs"/>
              </a:rPr>
              <a:t>(</a:t>
            </a:r>
            <a:r>
              <a:rPr lang="en-US" sz="1400" b="0" dirty="0" err="1">
                <a:solidFill>
                  <a:srgbClr val="FFFF66"/>
                </a:solidFill>
                <a:cs typeface="+mn-cs"/>
              </a:rPr>
              <a:t>English+German+Dutch</a:t>
            </a:r>
            <a:r>
              <a:rPr lang="en-US" sz="1400" b="0" dirty="0">
                <a:solidFill>
                  <a:srgbClr val="FFFF66"/>
                </a:solidFill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6496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Time Budget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F3ACB40-D755-9866-213F-0F95BF456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154366"/>
              </p:ext>
            </p:extLst>
          </p:nvPr>
        </p:nvGraphicFramePr>
        <p:xfrm>
          <a:off x="2087724" y="1052736"/>
          <a:ext cx="4788532" cy="3264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893">
                  <a:extLst>
                    <a:ext uri="{9D8B030D-6E8A-4147-A177-3AD203B41FA5}">
                      <a16:colId xmlns:a16="http://schemas.microsoft.com/office/drawing/2014/main" val="2426569577"/>
                    </a:ext>
                  </a:extLst>
                </a:gridCol>
                <a:gridCol w="1809001">
                  <a:extLst>
                    <a:ext uri="{9D8B030D-6E8A-4147-A177-3AD203B41FA5}">
                      <a16:colId xmlns:a16="http://schemas.microsoft.com/office/drawing/2014/main" val="3186986845"/>
                    </a:ext>
                  </a:extLst>
                </a:gridCol>
                <a:gridCol w="1378638">
                  <a:extLst>
                    <a:ext uri="{9D8B030D-6E8A-4147-A177-3AD203B41FA5}">
                      <a16:colId xmlns:a16="http://schemas.microsoft.com/office/drawing/2014/main" val="1243818743"/>
                    </a:ext>
                  </a:extLst>
                </a:gridCol>
              </a:tblGrid>
              <a:tr h="384156"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b="0" dirty="0"/>
                        <a:t>Lecture (hrs)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b="0" dirty="0"/>
                        <a:t>Self Study (hrs)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433010"/>
                  </a:ext>
                </a:extLst>
              </a:tr>
              <a:tr h="257163">
                <a:tc>
                  <a:txBody>
                    <a:bodyPr/>
                    <a:lstStyle/>
                    <a:p>
                      <a:r>
                        <a:rPr lang="en-BE" sz="1100" dirty="0"/>
                        <a:t>Chapter-1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2</a:t>
                      </a:r>
                    </a:p>
                    <a:p>
                      <a:r>
                        <a:rPr lang="en-BE" sz="1100" dirty="0"/>
                        <a:t>(⍯ exam material)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196716"/>
                  </a:ext>
                </a:extLst>
              </a:tr>
              <a:tr h="257163">
                <a:tc>
                  <a:txBody>
                    <a:bodyPr/>
                    <a:lstStyle/>
                    <a:p>
                      <a:r>
                        <a:rPr lang="en-BE" sz="1100" dirty="0"/>
                        <a:t>Chapter-2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469353"/>
                  </a:ext>
                </a:extLst>
              </a:tr>
              <a:tr h="2571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100" dirty="0"/>
                        <a:t>Chapter-3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666195"/>
                  </a:ext>
                </a:extLst>
              </a:tr>
              <a:tr h="2571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100" dirty="0"/>
                        <a:t>Chapter-4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250225"/>
                  </a:ext>
                </a:extLst>
              </a:tr>
              <a:tr h="257163">
                <a:tc>
                  <a:txBody>
                    <a:bodyPr/>
                    <a:lstStyle/>
                    <a:p>
                      <a:r>
                        <a:rPr lang="en-BE" sz="1100" dirty="0"/>
                        <a:t>Chapter-5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952408"/>
                  </a:ext>
                </a:extLst>
              </a:tr>
              <a:tr h="257163">
                <a:tc>
                  <a:txBody>
                    <a:bodyPr/>
                    <a:lstStyle/>
                    <a:p>
                      <a:r>
                        <a:rPr lang="en-BE" sz="1100" dirty="0"/>
                        <a:t>Chapter-6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039694"/>
                  </a:ext>
                </a:extLst>
              </a:tr>
              <a:tr h="2571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100" dirty="0"/>
                        <a:t>Chapter-7           (guest lecture)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2</a:t>
                      </a:r>
                    </a:p>
                    <a:p>
                      <a:r>
                        <a:rPr lang="en-BE" sz="1100" dirty="0"/>
                        <a:t>(attendance=mandatory)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492650"/>
                  </a:ext>
                </a:extLst>
              </a:tr>
              <a:tr h="423563">
                <a:tc>
                  <a:txBody>
                    <a:bodyPr/>
                    <a:lstStyle/>
                    <a:p>
                      <a:r>
                        <a:rPr lang="en-BE" sz="1100" dirty="0"/>
                        <a:t>Chapter-8 </a:t>
                      </a:r>
                    </a:p>
                    <a:p>
                      <a:r>
                        <a:rPr lang="en-BE" sz="1100" dirty="0"/>
                        <a:t>(guest lecture)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2  (attendance=mandatory)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1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602870"/>
                  </a:ext>
                </a:extLst>
              </a:tr>
              <a:tr h="302545">
                <a:tc>
                  <a:txBody>
                    <a:bodyPr/>
                    <a:lstStyle/>
                    <a:p>
                      <a:r>
                        <a:rPr lang="en-BE" sz="1400" b="1" dirty="0"/>
                        <a:t>TOTAL = 60 hrs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B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57403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0437907-1517-3D55-4DAA-F7CCBA410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947428"/>
              </p:ext>
            </p:extLst>
          </p:nvPr>
        </p:nvGraphicFramePr>
        <p:xfrm>
          <a:off x="2087724" y="4399080"/>
          <a:ext cx="4788532" cy="183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318572437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8925549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71979716"/>
                    </a:ext>
                  </a:extLst>
                </a:gridCol>
              </a:tblGrid>
              <a:tr h="310464"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b="0" dirty="0"/>
                        <a:t>Lab Session (hrs)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b="0" dirty="0"/>
                        <a:t>Homework (hrs)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860399"/>
                  </a:ext>
                </a:extLst>
              </a:tr>
              <a:tr h="291918">
                <a:tc>
                  <a:txBody>
                    <a:bodyPr/>
                    <a:lstStyle/>
                    <a:p>
                      <a:r>
                        <a:rPr lang="en-BE" sz="1100" dirty="0"/>
                        <a:t>Session-1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210665"/>
                  </a:ext>
                </a:extLst>
              </a:tr>
              <a:tr h="291918">
                <a:tc>
                  <a:txBody>
                    <a:bodyPr/>
                    <a:lstStyle/>
                    <a:p>
                      <a:r>
                        <a:rPr lang="en-BE" sz="1100" dirty="0"/>
                        <a:t>Session-2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1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588467"/>
                  </a:ext>
                </a:extLst>
              </a:tr>
              <a:tr h="291918">
                <a:tc>
                  <a:txBody>
                    <a:bodyPr/>
                    <a:lstStyle/>
                    <a:p>
                      <a:r>
                        <a:rPr lang="en-BE" sz="1100" dirty="0"/>
                        <a:t>Session-3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932928"/>
                  </a:ext>
                </a:extLst>
              </a:tr>
              <a:tr h="291918">
                <a:tc>
                  <a:txBody>
                    <a:bodyPr/>
                    <a:lstStyle/>
                    <a:p>
                      <a:r>
                        <a:rPr lang="en-BE" sz="1100" dirty="0"/>
                        <a:t>Session-4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1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928966"/>
                  </a:ext>
                </a:extLst>
              </a:tr>
              <a:tr h="298804">
                <a:tc>
                  <a:txBody>
                    <a:bodyPr/>
                    <a:lstStyle/>
                    <a:p>
                      <a:r>
                        <a:rPr lang="en-BE" sz="1400" b="1" dirty="0"/>
                        <a:t>TOTAL = 30 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154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056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0728"/>
            <a:ext cx="8558213" cy="52895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 </a:t>
            </a:r>
            <a:r>
              <a:rPr lang="en-US" sz="1600" strike="sngStrike" dirty="0">
                <a:cs typeface="+mn-cs"/>
              </a:rPr>
              <a:t>Oral</a:t>
            </a:r>
            <a:r>
              <a:rPr lang="en-US" sz="1600" dirty="0">
                <a:cs typeface="+mn-cs"/>
              </a:rPr>
              <a:t> </a:t>
            </a:r>
            <a:r>
              <a:rPr lang="en-US" dirty="0">
                <a:cs typeface="+mn-cs"/>
              </a:rPr>
              <a:t>Written exam</a:t>
            </a:r>
          </a:p>
          <a:p>
            <a:pPr>
              <a:defRPr/>
            </a:pPr>
            <a:r>
              <a:rPr lang="en-US" dirty="0">
                <a:cs typeface="+mn-cs"/>
              </a:rPr>
              <a:t>Open book  </a:t>
            </a:r>
            <a:r>
              <a:rPr lang="en-US" sz="1600" b="0" dirty="0">
                <a:cs typeface="+mn-cs"/>
              </a:rPr>
              <a:t>(only printed material, no electronic devices !!) </a:t>
            </a:r>
          </a:p>
          <a:p>
            <a:pPr>
              <a:defRPr/>
            </a:pPr>
            <a:r>
              <a:rPr lang="en-US" dirty="0">
                <a:cs typeface="+mn-cs"/>
              </a:rPr>
              <a:t>Grading:</a:t>
            </a:r>
          </a:p>
          <a:p>
            <a:pPr>
              <a:lnSpc>
                <a:spcPct val="80000"/>
              </a:lnSpc>
              <a:spcBef>
                <a:spcPts val="1800"/>
              </a:spcBef>
              <a:buFontTx/>
              <a:buNone/>
              <a:defRPr/>
            </a:pPr>
            <a:r>
              <a:rPr lang="en-US" b="0" i="1" dirty="0">
                <a:cs typeface="+mn-cs"/>
              </a:rPr>
              <a:t>       6*2.5  for questions 1-to-6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b="0" i="1" dirty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0" i="1" dirty="0">
                <a:cs typeface="+mn-cs"/>
              </a:rPr>
              <a:t>       </a:t>
            </a:r>
            <a:r>
              <a:rPr lang="en-US" b="0" i="1" dirty="0">
                <a:solidFill>
                  <a:srgbClr val="FFFF66"/>
                </a:solidFill>
                <a:cs typeface="+mn-cs"/>
              </a:rPr>
              <a:t>+ 5  for project</a:t>
            </a:r>
            <a:r>
              <a:rPr lang="en-US" b="0" i="1" dirty="0">
                <a:cs typeface="+mn-cs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0" i="1" dirty="0">
                <a:cs typeface="+mn-cs"/>
              </a:rPr>
              <a:t>       ___</a:t>
            </a:r>
          </a:p>
          <a:p>
            <a:pPr>
              <a:buFontTx/>
              <a:buNone/>
              <a:defRPr/>
            </a:pPr>
            <a:r>
              <a:rPr lang="en-US" b="0" i="1" dirty="0">
                <a:cs typeface="+mn-cs"/>
              </a:rPr>
              <a:t>      = 20</a:t>
            </a:r>
          </a:p>
          <a:p>
            <a:pPr>
              <a:defRPr/>
            </a:pPr>
            <a:endParaRPr lang="en-US" sz="2000" b="0" dirty="0">
              <a:cs typeface="+mn-cs"/>
            </a:endParaRPr>
          </a:p>
          <a:p>
            <a:pPr>
              <a:defRPr/>
            </a:pPr>
            <a:r>
              <a:rPr lang="en-US" sz="2000" b="0" dirty="0">
                <a:cs typeface="+mn-cs"/>
              </a:rPr>
              <a:t>Exam feedback: send request to </a:t>
            </a:r>
            <a:r>
              <a:rPr lang="en-US" sz="2000" b="0" dirty="0" err="1">
                <a:cs typeface="+mn-cs"/>
              </a:rPr>
              <a:t>marc.moonen@kuleuven.be</a:t>
            </a:r>
            <a:endParaRPr lang="en-US" sz="2000" b="0" dirty="0"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Exam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5032681-6B7C-CB4C-7765-7C79FCB9C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26904"/>
            <a:ext cx="3873624" cy="838200"/>
          </a:xfrm>
          <a:prstGeom prst="rect">
            <a:avLst/>
          </a:prstGeom>
          <a:noFill/>
          <a:ln w="762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" descr="images-13.jpeg">
            <a:extLst>
              <a:ext uri="{FF2B5EF4-FFF2-40B4-BE49-F238E27FC236}">
                <a16:creationId xmlns:a16="http://schemas.microsoft.com/office/drawing/2014/main" id="{7656E937-A36F-432A-294C-64C590F97D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25538"/>
            <a:ext cx="60356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0728"/>
            <a:ext cx="8558213" cy="528955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cs typeface="+mn-cs"/>
              </a:rPr>
              <a:t> </a:t>
            </a:r>
            <a:r>
              <a:rPr lang="en-US" sz="1600" strike="sngStrike" dirty="0">
                <a:cs typeface="+mn-cs"/>
              </a:rPr>
              <a:t>Oral</a:t>
            </a:r>
            <a:r>
              <a:rPr lang="en-US" sz="1600" dirty="0">
                <a:cs typeface="+mn-cs"/>
              </a:rPr>
              <a:t> </a:t>
            </a:r>
            <a:r>
              <a:rPr lang="en-US" dirty="0">
                <a:cs typeface="+mn-cs"/>
              </a:rPr>
              <a:t>Written exam</a:t>
            </a:r>
          </a:p>
          <a:p>
            <a:pPr>
              <a:defRPr/>
            </a:pPr>
            <a:r>
              <a:rPr lang="en-US" dirty="0">
                <a:cs typeface="+mn-cs"/>
              </a:rPr>
              <a:t>Open book  </a:t>
            </a:r>
            <a:r>
              <a:rPr lang="en-US" sz="1600" b="0" dirty="0">
                <a:cs typeface="+mn-cs"/>
              </a:rPr>
              <a:t>(only printed material, no electronic devices !!) </a:t>
            </a:r>
          </a:p>
          <a:p>
            <a:pPr>
              <a:defRPr/>
            </a:pPr>
            <a:r>
              <a:rPr lang="en-US" dirty="0">
                <a:cs typeface="+mn-cs"/>
              </a:rPr>
              <a:t>Grading</a:t>
            </a:r>
          </a:p>
          <a:p>
            <a:pPr>
              <a:lnSpc>
                <a:spcPct val="80000"/>
              </a:lnSpc>
              <a:spcBef>
                <a:spcPts val="1800"/>
              </a:spcBef>
              <a:buFontTx/>
              <a:buNone/>
              <a:defRPr/>
            </a:pPr>
            <a:r>
              <a:rPr lang="en-US" b="0" i="1" dirty="0">
                <a:cs typeface="+mn-cs"/>
              </a:rPr>
              <a:t>       6*2.5  for questions 1-to-6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b="0" i="1" dirty="0">
              <a:cs typeface="+mn-cs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b="0" i="1" dirty="0">
                <a:cs typeface="+mn-cs"/>
              </a:rPr>
              <a:t>       </a:t>
            </a:r>
            <a:r>
              <a:rPr lang="en-US" b="0" i="1" dirty="0">
                <a:solidFill>
                  <a:srgbClr val="FFFF66"/>
                </a:solidFill>
                <a:cs typeface="+mn-cs"/>
              </a:rPr>
              <a:t>+ 5  for for question-7</a:t>
            </a:r>
            <a:r>
              <a:rPr lang="en-US" b="0" i="1" dirty="0">
                <a:cs typeface="+mn-cs"/>
              </a:rPr>
              <a:t>     (related to project work)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0" i="1" dirty="0">
                <a:cs typeface="+mn-cs"/>
              </a:rPr>
              <a:t>       ___</a:t>
            </a:r>
          </a:p>
          <a:p>
            <a:pPr>
              <a:buFontTx/>
              <a:buNone/>
              <a:defRPr/>
            </a:pPr>
            <a:r>
              <a:rPr lang="en-US" b="0" i="1" dirty="0">
                <a:cs typeface="+mn-cs"/>
              </a:rPr>
              <a:t>      = 20</a:t>
            </a:r>
          </a:p>
          <a:p>
            <a:pPr>
              <a:defRPr/>
            </a:pPr>
            <a:endParaRPr lang="en-US" sz="2000" b="0" dirty="0">
              <a:cs typeface="+mn-cs"/>
            </a:endParaRPr>
          </a:p>
          <a:p>
            <a:pPr>
              <a:defRPr/>
            </a:pPr>
            <a:r>
              <a:rPr lang="en-US" sz="2000" b="0" dirty="0">
                <a:cs typeface="+mn-cs"/>
              </a:rPr>
              <a:t>Exam feedback: send request to </a:t>
            </a:r>
            <a:r>
              <a:rPr lang="en-US" sz="2000" b="0" dirty="0" err="1">
                <a:cs typeface="+mn-cs"/>
              </a:rPr>
              <a:t>marc.moonen@kuleuven.be</a:t>
            </a:r>
            <a:endParaRPr lang="en-US" sz="2000" b="0" dirty="0"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Retake Exam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3526904"/>
            <a:ext cx="3873624" cy="838200"/>
          </a:xfrm>
          <a:prstGeom prst="rect">
            <a:avLst/>
          </a:prstGeom>
          <a:noFill/>
          <a:ln w="762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47108" name="Picture 1" descr="images-13.jpe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25538"/>
            <a:ext cx="60356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451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.jpe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61048"/>
            <a:ext cx="2279187" cy="2279187"/>
          </a:xfrm>
          <a:prstGeom prst="rect">
            <a:avLst/>
          </a:prstGeom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Website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>
                <a:cs typeface="+mn-cs"/>
              </a:rPr>
              <a:t>Course info &amp; material in</a:t>
            </a:r>
            <a:r>
              <a:rPr lang="mr-IN" dirty="0">
                <a:cs typeface="+mn-cs"/>
              </a:rPr>
              <a:t>…</a:t>
            </a: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en-US" b="0" dirty="0">
                <a:cs typeface="+mn-cs"/>
              </a:rPr>
              <a:t>TOLEDO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en-US" b="0" dirty="0"/>
              <a:t>http://</a:t>
            </a:r>
            <a:r>
              <a:rPr lang="en-US" b="0" dirty="0" err="1"/>
              <a:t>homes.esat.kuleuven.be</a:t>
            </a:r>
            <a:r>
              <a:rPr lang="en-US" b="0" dirty="0"/>
              <a:t>/~</a:t>
            </a:r>
            <a:r>
              <a:rPr lang="en-US" b="0" dirty="0" err="1"/>
              <a:t>dspuser</a:t>
            </a:r>
            <a:r>
              <a:rPr lang="en-US" b="0" dirty="0"/>
              <a:t>/</a:t>
            </a:r>
            <a:r>
              <a:rPr lang="en-US" b="0" dirty="0" err="1"/>
              <a:t>dasp</a:t>
            </a:r>
            <a:r>
              <a:rPr lang="en-US" b="0" dirty="0"/>
              <a:t>/</a:t>
            </a:r>
          </a:p>
          <a:p>
            <a:pPr marL="0" indent="0"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b="0" dirty="0">
                <a:cs typeface="+mn-cs"/>
              </a:rPr>
              <a:t>Slides </a:t>
            </a:r>
          </a:p>
          <a:p>
            <a:pPr>
              <a:defRPr/>
            </a:pPr>
            <a:r>
              <a:rPr lang="en-US" b="0" dirty="0">
                <a:cs typeface="+mn-cs"/>
              </a:rPr>
              <a:t>Schedule</a:t>
            </a:r>
          </a:p>
          <a:p>
            <a:pPr>
              <a:defRPr/>
            </a:pPr>
            <a:r>
              <a:rPr lang="en-US" b="0" dirty="0"/>
              <a:t>Contact: </a:t>
            </a:r>
            <a:r>
              <a:rPr lang="en-US" b="0" dirty="0" err="1"/>
              <a:t>julian.schott@kuleuven.be</a:t>
            </a:r>
            <a:r>
              <a:rPr lang="en-US" b="0" dirty="0"/>
              <a:t> </a:t>
            </a:r>
            <a:endParaRPr lang="en-US" dirty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90600"/>
            <a:ext cx="8668072" cy="5070475"/>
          </a:xfrm>
        </p:spPr>
        <p:txBody>
          <a:bodyPr/>
          <a:lstStyle/>
          <a:p>
            <a:pPr>
              <a:spcBef>
                <a:spcPts val="1872"/>
              </a:spcBef>
              <a:defRPr/>
            </a:pPr>
            <a:r>
              <a:rPr lang="en-US" sz="3200" b="0" dirty="0">
                <a:solidFill>
                  <a:schemeClr val="tx1"/>
                </a:solidFill>
                <a:cs typeface="+mn-cs"/>
              </a:rPr>
              <a:t>Aims/Scope </a:t>
            </a:r>
          </a:p>
          <a:p>
            <a:pPr>
              <a:spcBef>
                <a:spcPts val="1872"/>
              </a:spcBef>
              <a:defRPr/>
            </a:pPr>
            <a:r>
              <a:rPr lang="en-US" sz="3200" b="0" dirty="0">
                <a:cs typeface="+mn-cs"/>
              </a:rPr>
              <a:t>Contents</a:t>
            </a:r>
          </a:p>
          <a:p>
            <a:pPr>
              <a:spcBef>
                <a:spcPts val="1872"/>
              </a:spcBef>
              <a:defRPr/>
            </a:pPr>
            <a:r>
              <a:rPr lang="en-US" sz="3200" b="0" dirty="0">
                <a:solidFill>
                  <a:srgbClr val="081D58"/>
                </a:solidFill>
              </a:rPr>
              <a:t>Case Study: Hearing Instruments</a:t>
            </a:r>
          </a:p>
          <a:p>
            <a:pPr>
              <a:spcBef>
                <a:spcPts val="1872"/>
              </a:spcBef>
              <a:defRPr/>
            </a:pPr>
            <a:r>
              <a:rPr lang="en-US" sz="3200" b="0" dirty="0">
                <a:solidFill>
                  <a:srgbClr val="081D58"/>
                </a:solidFill>
                <a:cs typeface="+mn-cs"/>
              </a:rPr>
              <a:t>Lectures/Lab Sessions/Exam</a:t>
            </a:r>
          </a:p>
          <a:p>
            <a:pPr marL="0" indent="0">
              <a:spcBef>
                <a:spcPts val="1872"/>
              </a:spcBef>
              <a:buNone/>
              <a:defRPr/>
            </a:pPr>
            <a:r>
              <a:rPr lang="en-US" sz="3200" b="0" dirty="0">
                <a:solidFill>
                  <a:srgbClr val="081D58"/>
                </a:solidFill>
                <a:cs typeface="+mn-cs"/>
              </a:rPr>
              <a:t>   Website/Questions 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550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1" descr="question-marks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089025"/>
            <a:ext cx="341947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5882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93663"/>
            <a:ext cx="8821738" cy="7810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Questions?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52028"/>
            <a:ext cx="8558213" cy="5221288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Tx/>
              <a:buAutoNum type="arabicParenR"/>
              <a:defRPr/>
            </a:pPr>
            <a:r>
              <a:rPr lang="en-US" b="0" dirty="0"/>
              <a:t>Toledo</a:t>
            </a:r>
          </a:p>
          <a:p>
            <a:pPr marL="514350" indent="-514350">
              <a:lnSpc>
                <a:spcPct val="90000"/>
              </a:lnSpc>
              <a:buFontTx/>
              <a:buAutoNum type="arabicParenR"/>
              <a:defRPr/>
            </a:pPr>
            <a:endParaRPr lang="en-US" b="0" dirty="0"/>
          </a:p>
          <a:p>
            <a:pPr marL="514350" indent="-514350">
              <a:lnSpc>
                <a:spcPct val="90000"/>
              </a:lnSpc>
              <a:buFontTx/>
              <a:buAutoNum type="arabicParenR"/>
              <a:defRPr/>
            </a:pPr>
            <a:r>
              <a:rPr lang="en-US" b="0" dirty="0"/>
              <a:t>Ask Teaching Assistants </a:t>
            </a:r>
            <a:r>
              <a:rPr lang="en-US" sz="2400" b="0" dirty="0"/>
              <a:t>(during lab sessions)</a:t>
            </a:r>
          </a:p>
          <a:p>
            <a:pPr marL="514350" indent="-514350">
              <a:lnSpc>
                <a:spcPct val="90000"/>
              </a:lnSpc>
              <a:buFontTx/>
              <a:buAutoNum type="arabicParenR"/>
              <a:defRPr/>
            </a:pPr>
            <a:endParaRPr lang="en-US" b="0" dirty="0"/>
          </a:p>
          <a:p>
            <a:pPr marL="514350" indent="-514350">
              <a:lnSpc>
                <a:spcPct val="90000"/>
              </a:lnSpc>
              <a:buFontTx/>
              <a:buAutoNum type="arabicParenR"/>
              <a:defRPr/>
            </a:pPr>
            <a:r>
              <a:rPr lang="en-US" b="0" dirty="0"/>
              <a:t>E-mail questions to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b="0" dirty="0">
                <a:solidFill>
                  <a:schemeClr val="hlink"/>
                </a:solidFill>
              </a:rPr>
              <a:t>                  </a:t>
            </a:r>
            <a:r>
              <a:rPr lang="en-GB" b="0" dirty="0"/>
              <a:t>TA’s</a:t>
            </a:r>
            <a:endParaRPr lang="en-US" b="0" u="sng" dirty="0"/>
          </a:p>
          <a:p>
            <a:pPr>
              <a:lnSpc>
                <a:spcPct val="90000"/>
              </a:lnSpc>
              <a:spcBef>
                <a:spcPts val="72"/>
              </a:spcBef>
              <a:buFontTx/>
              <a:buNone/>
              <a:defRPr/>
            </a:pPr>
            <a:r>
              <a:rPr lang="en-US" b="0" dirty="0"/>
              <a:t>              or </a:t>
            </a:r>
            <a:r>
              <a:rPr lang="en-US" b="0" dirty="0" err="1">
                <a:solidFill>
                  <a:srgbClr val="FFFF66"/>
                </a:solidFill>
              </a:rPr>
              <a:t>marc.moonen@esat.kuleuven.be</a:t>
            </a:r>
            <a:endParaRPr lang="en-US" b="0" dirty="0">
              <a:solidFill>
                <a:srgbClr val="FFFF66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b="0" dirty="0">
              <a:cs typeface="+mn-cs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b="0" dirty="0">
                <a:cs typeface="+mn-cs"/>
              </a:rPr>
              <a:t>3) Make appointment</a:t>
            </a:r>
            <a:endParaRPr lang="en-US" b="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                  </a:t>
            </a:r>
            <a:r>
              <a:rPr lang="en-US" b="0" dirty="0" err="1">
                <a:solidFill>
                  <a:srgbClr val="FFFF66"/>
                </a:solidFill>
              </a:rPr>
              <a:t>marc.moonen@esat.kuleuven.be</a:t>
            </a:r>
            <a:endParaRPr lang="en-US" b="0" dirty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  <a:spcBef>
                <a:spcPts val="72"/>
              </a:spcBef>
              <a:buFontTx/>
              <a:buNone/>
              <a:defRPr/>
            </a:pPr>
            <a:r>
              <a:rPr lang="en-US" b="0" dirty="0"/>
              <a:t>                  ESAT Room B00.14</a:t>
            </a:r>
          </a:p>
        </p:txBody>
      </p:sp>
    </p:spTree>
    <p:extLst>
      <p:ext uri="{BB962C8B-B14F-4D97-AF65-F5344CB8AC3E}">
        <p14:creationId xmlns:p14="http://schemas.microsoft.com/office/powerpoint/2010/main" val="3963314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Contents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94829"/>
            <a:ext cx="8668072" cy="5070475"/>
          </a:xfrm>
        </p:spPr>
        <p:txBody>
          <a:bodyPr/>
          <a:lstStyle/>
          <a:p>
            <a:pPr>
              <a:defRPr/>
            </a:pPr>
            <a:r>
              <a:rPr lang="en-US" sz="2400" b="0" dirty="0">
                <a:cs typeface="+mn-cs"/>
              </a:rPr>
              <a:t>Chapter-1: Introduction</a:t>
            </a:r>
          </a:p>
          <a:p>
            <a:pPr>
              <a:spcBef>
                <a:spcPts val="400"/>
              </a:spcBef>
              <a:defRPr/>
            </a:pPr>
            <a:r>
              <a:rPr lang="en-US" sz="2400" b="0" dirty="0">
                <a:cs typeface="+mn-cs"/>
              </a:rPr>
              <a:t>Chapter-2: Single-Channel Noise Reduction</a:t>
            </a:r>
          </a:p>
          <a:p>
            <a:pPr>
              <a:spcBef>
                <a:spcPts val="400"/>
              </a:spcBef>
              <a:defRPr/>
            </a:pPr>
            <a:r>
              <a:rPr lang="en-US" sz="2400" b="0" dirty="0">
                <a:cs typeface="+mn-cs"/>
              </a:rPr>
              <a:t>Chapter-3: Microphone Array Processing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>
                <a:cs typeface="+mn-cs"/>
              </a:rPr>
              <a:t>                      </a:t>
            </a:r>
            <a:r>
              <a:rPr lang="mr-IN" sz="2400" b="0" dirty="0">
                <a:cs typeface="+mn-cs"/>
              </a:rPr>
              <a:t>–</a:t>
            </a:r>
            <a:r>
              <a:rPr lang="en-US" sz="2400" b="0" dirty="0">
                <a:cs typeface="+mn-cs"/>
              </a:rPr>
              <a:t> Fixed </a:t>
            </a:r>
            <a:r>
              <a:rPr lang="en-US" sz="2400" b="0" dirty="0" err="1">
                <a:cs typeface="+mn-cs"/>
              </a:rPr>
              <a:t>Beamforming</a:t>
            </a:r>
            <a:endParaRPr lang="en-US" sz="2400" b="0" dirty="0">
              <a:cs typeface="+mn-cs"/>
            </a:endParaRPr>
          </a:p>
          <a:p>
            <a:pPr>
              <a:spcBef>
                <a:spcPts val="400"/>
              </a:spcBef>
              <a:defRPr/>
            </a:pPr>
            <a:r>
              <a:rPr lang="en-US" sz="2400" b="0" dirty="0">
                <a:cs typeface="+mn-cs"/>
              </a:rPr>
              <a:t>Chapter-4: Microphone Array Processing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>
                <a:cs typeface="+mn-cs"/>
              </a:rPr>
              <a:t>                      </a:t>
            </a:r>
            <a:r>
              <a:rPr lang="mr-IN" sz="2400" b="0" dirty="0">
                <a:cs typeface="+mn-cs"/>
              </a:rPr>
              <a:t>–</a:t>
            </a:r>
            <a:r>
              <a:rPr lang="en-US" sz="2400" b="0" dirty="0">
                <a:cs typeface="+mn-cs"/>
              </a:rPr>
              <a:t> </a:t>
            </a:r>
            <a:r>
              <a:rPr lang="en-US" sz="2400" b="0" dirty="0"/>
              <a:t>Adaptive Beamforming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/>
              <a:t>                      </a:t>
            </a:r>
            <a:r>
              <a:rPr lang="mr-IN" sz="2400" b="0" dirty="0"/>
              <a:t>–</a:t>
            </a:r>
            <a:r>
              <a:rPr lang="en-US" sz="2400" b="0" dirty="0"/>
              <a:t> Multi-Channel Noise Reduction</a:t>
            </a:r>
          </a:p>
          <a:p>
            <a:pPr>
              <a:spcBef>
                <a:spcPts val="400"/>
              </a:spcBef>
              <a:defRPr/>
            </a:pPr>
            <a:r>
              <a:rPr lang="en-US" sz="2400" b="0" dirty="0"/>
              <a:t>Chapter-5: Acoustic Echo &amp; Feedback Cancellation</a:t>
            </a:r>
          </a:p>
          <a:p>
            <a:pPr>
              <a:spcBef>
                <a:spcPts val="400"/>
              </a:spcBef>
              <a:defRPr/>
            </a:pPr>
            <a:r>
              <a:rPr lang="en-US" sz="2400" b="0" dirty="0"/>
              <a:t>Chapter-6: Sound Field Control</a:t>
            </a:r>
          </a:p>
          <a:p>
            <a:pPr>
              <a:spcBef>
                <a:spcPts val="400"/>
              </a:spcBef>
              <a:defRPr/>
            </a:pPr>
            <a:r>
              <a:rPr lang="en-US" sz="2400" b="0" dirty="0"/>
              <a:t>Chapter-7: Sound Field Recording and Reproduction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/>
              <a:t>                      </a:t>
            </a:r>
            <a:r>
              <a:rPr lang="en-US" sz="2000" b="0" dirty="0"/>
              <a:t>(= </a:t>
            </a:r>
            <a:r>
              <a:rPr lang="en-US" sz="2000" dirty="0"/>
              <a:t>Guest Lecture </a:t>
            </a:r>
            <a:r>
              <a:rPr lang="en-US" sz="2000" b="0" dirty="0"/>
              <a:t>Dr. Enzo De </a:t>
            </a:r>
            <a:r>
              <a:rPr lang="en-US" sz="2000" b="0" dirty="0" err="1"/>
              <a:t>Sena</a:t>
            </a:r>
            <a:r>
              <a:rPr lang="en-US" sz="2000" b="0" dirty="0"/>
              <a:t>, </a:t>
            </a:r>
            <a:r>
              <a:rPr lang="en-US" sz="2000" b="0" dirty="0" err="1"/>
              <a:t>Univ.Sussex</a:t>
            </a:r>
            <a:r>
              <a:rPr lang="en-US" sz="2000" b="0" dirty="0"/>
              <a:t>, UK)</a:t>
            </a:r>
          </a:p>
          <a:p>
            <a:pPr>
              <a:spcBef>
                <a:spcPts val="400"/>
              </a:spcBef>
              <a:defRPr/>
            </a:pPr>
            <a:r>
              <a:rPr lang="en-US" sz="2400" b="0" dirty="0"/>
              <a:t>Chapter-8: Hearing Aid Signal Processing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/>
              <a:t>                      </a:t>
            </a:r>
            <a:r>
              <a:rPr lang="en-US" sz="2000" b="0" dirty="0"/>
              <a:t>(= </a:t>
            </a:r>
            <a:r>
              <a:rPr lang="en-US" sz="2000" dirty="0"/>
              <a:t>Guest Lecture </a:t>
            </a:r>
            <a:r>
              <a:rPr lang="en-US" sz="2000" b="0" dirty="0"/>
              <a:t>Dr. Jesper Jensen, Oticon/</a:t>
            </a:r>
            <a:r>
              <a:rPr lang="en-US" sz="2000" b="0" dirty="0" err="1"/>
              <a:t>Demant</a:t>
            </a:r>
            <a:r>
              <a:rPr lang="en-US" sz="2000" b="0" dirty="0"/>
              <a:t>, DK)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3379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Contents: Chapter-2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275" y="1052736"/>
            <a:ext cx="8558213" cy="52895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nl-BE" dirty="0"/>
              <a:t>Single-Channel Noise Reduction</a:t>
            </a:r>
            <a:endParaRPr lang="en-US" dirty="0">
              <a:cs typeface="+mn-cs"/>
            </a:endParaRPr>
          </a:p>
          <a:p>
            <a:pPr>
              <a:lnSpc>
                <a:spcPct val="90000"/>
              </a:lnSpc>
              <a:spcBef>
                <a:spcPts val="2376"/>
              </a:spcBef>
              <a:buFontTx/>
              <a:buNone/>
              <a:defRPr/>
            </a:pPr>
            <a:r>
              <a:rPr lang="en-US" b="0" dirty="0">
                <a:cs typeface="+mn-cs"/>
              </a:rPr>
              <a:t>     </a:t>
            </a:r>
          </a:p>
          <a:p>
            <a:pPr>
              <a:lnSpc>
                <a:spcPct val="90000"/>
              </a:lnSpc>
              <a:spcBef>
                <a:spcPts val="2376"/>
              </a:spcBef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spcBef>
                <a:spcPts val="2376"/>
              </a:spcBef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spcBef>
                <a:spcPts val="2376"/>
              </a:spcBef>
              <a:buFontTx/>
              <a:buNone/>
              <a:defRPr/>
            </a:pPr>
            <a:endParaRPr lang="nl-BE" sz="2400" dirty="0">
              <a:cs typeface="+mn-cs"/>
            </a:endParaRPr>
          </a:p>
          <a:p>
            <a:pPr lvl="1">
              <a:lnSpc>
                <a:spcPct val="90000"/>
              </a:lnSpc>
              <a:spcBef>
                <a:spcPts val="3600"/>
              </a:spcBef>
              <a:buFont typeface="Arial"/>
              <a:buChar char="•"/>
              <a:defRPr/>
            </a:pPr>
            <a:r>
              <a:rPr lang="nl-BE" dirty="0"/>
              <a:t>Spectral subtraction methods (</a:t>
            </a:r>
            <a:r>
              <a:rPr lang="nl-BE" u="sng" dirty="0"/>
              <a:t>spectral</a:t>
            </a:r>
            <a:r>
              <a:rPr lang="nl-BE" dirty="0"/>
              <a:t> filtering)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nl-BE" dirty="0"/>
              <a:t>Iterative methods based on speech modeling           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nl-BE" dirty="0"/>
              <a:t>    (Wiener &amp; Kalman Filters)</a:t>
            </a:r>
            <a:endParaRPr lang="nl-BE" sz="2000" dirty="0"/>
          </a:p>
          <a:p>
            <a:pPr marL="457200" lvl="1" indent="0">
              <a:lnSpc>
                <a:spcPct val="90000"/>
              </a:lnSpc>
              <a:spcBef>
                <a:spcPts val="1800"/>
              </a:spcBef>
              <a:buNone/>
              <a:defRPr/>
            </a:pPr>
            <a:r>
              <a:rPr lang="en-US" sz="2000" dirty="0"/>
              <a:t>Applications: smartphones, conferencing, hearing aids, …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827584" y="1916832"/>
            <a:ext cx="7920880" cy="2376264"/>
            <a:chOff x="476" y="709"/>
            <a:chExt cx="5095" cy="1543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2832" y="709"/>
              <a:ext cx="2739" cy="1542"/>
              <a:chOff x="2832" y="709"/>
              <a:chExt cx="2739" cy="1542"/>
            </a:xfrm>
          </p:grpSpPr>
          <p:sp>
            <p:nvSpPr>
              <p:cNvPr id="13" name="Rectangle 39"/>
              <p:cNvSpPr>
                <a:spLocks noChangeArrowheads="1"/>
              </p:cNvSpPr>
              <p:nvPr/>
            </p:nvSpPr>
            <p:spPr bwMode="auto">
              <a:xfrm>
                <a:off x="2835" y="754"/>
                <a:ext cx="2687" cy="1497"/>
              </a:xfrm>
              <a:prstGeom prst="rect">
                <a:avLst/>
              </a:prstGeom>
              <a:solidFill>
                <a:srgbClr val="FFFF66"/>
              </a:solidFill>
              <a:ln w="28575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4534" y="921"/>
                <a:ext cx="1037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defRPr/>
                </a:pPr>
                <a:r>
                  <a:rPr lang="en-US" sz="2000" b="0" dirty="0">
                    <a:solidFill>
                      <a:srgbClr val="000000"/>
                    </a:solidFill>
                    <a:latin typeface="Times New Roman" charset="0"/>
                    <a:cs typeface="+mn-cs"/>
                  </a:rPr>
                  <a:t>desired signal </a:t>
                </a:r>
              </a:p>
              <a:p>
                <a:pPr eaLnBrk="1" hangingPunct="1">
                  <a:lnSpc>
                    <a:spcPct val="70000"/>
                  </a:lnSpc>
                  <a:defRPr/>
                </a:pPr>
                <a:r>
                  <a:rPr lang="en-US" sz="2000" b="0" dirty="0">
                    <a:solidFill>
                      <a:srgbClr val="000000"/>
                    </a:solidFill>
                    <a:latin typeface="Times New Roman" charset="0"/>
                    <a:cs typeface="+mn-cs"/>
                  </a:rPr>
                  <a:t>estimate </a:t>
                </a:r>
                <a:endParaRPr lang="en-GB" sz="2000" b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3007" y="1129"/>
                <a:ext cx="128" cy="14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3135" y="1215"/>
                <a:ext cx="538" cy="142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V="1">
                <a:off x="3356" y="1669"/>
                <a:ext cx="307" cy="343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 flipV="1">
                <a:off x="3135" y="1586"/>
                <a:ext cx="487" cy="285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auto">
              <a:xfrm>
                <a:off x="3231" y="2001"/>
                <a:ext cx="128" cy="14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3007" y="1843"/>
                <a:ext cx="128" cy="14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/>
            </p:nvSpPr>
            <p:spPr bwMode="auto">
              <a:xfrm>
                <a:off x="2832" y="709"/>
                <a:ext cx="11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 b="0" dirty="0">
                    <a:solidFill>
                      <a:srgbClr val="000000"/>
                    </a:solidFill>
                    <a:latin typeface="Times New Roman" charset="0"/>
                    <a:cs typeface="+mn-cs"/>
                  </a:rPr>
                  <a:t>desired signal s[k]</a:t>
                </a:r>
                <a:r>
                  <a:rPr lang="en-US" b="0" dirty="0">
                    <a:solidFill>
                      <a:srgbClr val="000000"/>
                    </a:solidFill>
                    <a:latin typeface="Times New Roman" charset="0"/>
                    <a:cs typeface="+mn-cs"/>
                  </a:rPr>
                  <a:t> </a:t>
                </a:r>
                <a:endParaRPr lang="en-GB" b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3433" y="1876"/>
                <a:ext cx="10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 b="0">
                    <a:solidFill>
                      <a:srgbClr val="000000"/>
                    </a:solidFill>
                    <a:latin typeface="Times New Roman" charset="0"/>
                    <a:cs typeface="+mn-cs"/>
                  </a:rPr>
                  <a:t>noise signal(s)</a:t>
                </a:r>
                <a:r>
                  <a:rPr lang="en-US" b="0">
                    <a:solidFill>
                      <a:srgbClr val="000000"/>
                    </a:solidFill>
                    <a:latin typeface="Times New Roman" charset="0"/>
                    <a:cs typeface="+mn-cs"/>
                  </a:rPr>
                  <a:t> </a:t>
                </a:r>
                <a:endParaRPr lang="en-GB" b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grpSp>
            <p:nvGrpSpPr>
              <p:cNvPr id="23" name="Group 19"/>
              <p:cNvGrpSpPr>
                <a:grpSpLocks/>
              </p:cNvGrpSpPr>
              <p:nvPr/>
            </p:nvGrpSpPr>
            <p:grpSpPr bwMode="auto">
              <a:xfrm>
                <a:off x="3756" y="1420"/>
                <a:ext cx="186" cy="176"/>
                <a:chOff x="1584" y="1824"/>
                <a:chExt cx="192" cy="192"/>
              </a:xfrm>
            </p:grpSpPr>
            <p:sp>
              <p:nvSpPr>
                <p:cNvPr id="30" name="Oval 20"/>
                <p:cNvSpPr>
                  <a:spLocks noChangeArrowheads="1"/>
                </p:cNvSpPr>
                <p:nvPr/>
              </p:nvSpPr>
              <p:spPr bwMode="auto">
                <a:xfrm>
                  <a:off x="1584" y="1824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" name="Line 21"/>
                <p:cNvSpPr>
                  <a:spLocks noChangeShapeType="1"/>
                </p:cNvSpPr>
                <p:nvPr/>
              </p:nvSpPr>
              <p:spPr bwMode="auto">
                <a:xfrm>
                  <a:off x="1584" y="1824"/>
                  <a:ext cx="0" cy="192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>
                <a:off x="3932" y="1503"/>
                <a:ext cx="23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152" y="1211"/>
                <a:ext cx="396" cy="541"/>
              </a:xfrm>
              <a:prstGeom prst="rect">
                <a:avLst/>
              </a:prstGeom>
              <a:solidFill>
                <a:srgbClr val="000000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Text Box 24"/>
              <p:cNvSpPr txBox="1">
                <a:spLocks noChangeArrowheads="1"/>
              </p:cNvSpPr>
              <p:nvPr/>
            </p:nvSpPr>
            <p:spPr bwMode="auto">
              <a:xfrm>
                <a:off x="4195" y="1162"/>
                <a:ext cx="329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FFFF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6000" b="0">
                    <a:latin typeface="Times New Roman" charset="0"/>
                    <a:cs typeface="+mn-cs"/>
                  </a:rPr>
                  <a:t>?</a:t>
                </a:r>
                <a:endParaRPr lang="en-GB" sz="6000" b="0">
                  <a:latin typeface="Times New Roman" charset="0"/>
                  <a:cs typeface="+mn-cs"/>
                </a:endParaRPr>
              </a:p>
            </p:txBody>
          </p:sp>
          <p:graphicFrame>
            <p:nvGraphicFramePr>
              <p:cNvPr id="27" name="Object 25"/>
              <p:cNvGraphicFramePr>
                <a:graphicFrameLocks noChangeAspect="1"/>
              </p:cNvGraphicFramePr>
              <p:nvPr/>
            </p:nvGraphicFramePr>
            <p:xfrm>
              <a:off x="4830" y="1344"/>
              <a:ext cx="455" cy="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304536" imgH="203024" progId="Equation.3">
                      <p:embed/>
                    </p:oleObj>
                  </mc:Choice>
                  <mc:Fallback>
                    <p:oleObj name="Equation" r:id="rId2" imgW="304536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30" y="1344"/>
                            <a:ext cx="455" cy="28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" name="Text Box 26"/>
              <p:cNvSpPr txBox="1">
                <a:spLocks noChangeArrowheads="1"/>
              </p:cNvSpPr>
              <p:nvPr/>
            </p:nvSpPr>
            <p:spPr bwMode="auto">
              <a:xfrm>
                <a:off x="3727" y="1098"/>
                <a:ext cx="4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000000"/>
                    </a:solidFill>
                    <a:cs typeface="+mn-cs"/>
                  </a:rPr>
                  <a:t>y[k]</a:t>
                </a:r>
              </a:p>
            </p:txBody>
          </p:sp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>
                <a:off x="4548" y="1503"/>
                <a:ext cx="23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aphicFrame>
          <p:nvGraphicFramePr>
            <p:cNvPr id="6" name="Object 31"/>
            <p:cNvGraphicFramePr>
              <a:graphicFrameLocks noChangeAspect="1"/>
            </p:cNvGraphicFramePr>
            <p:nvPr/>
          </p:nvGraphicFramePr>
          <p:xfrm>
            <a:off x="567" y="1248"/>
            <a:ext cx="1663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79032" imgH="203112" progId="Equation.3">
                    <p:embed/>
                  </p:oleObj>
                </mc:Choice>
                <mc:Fallback>
                  <p:oleObj name="Equation" r:id="rId4" imgW="1079032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1248"/>
                          <a:ext cx="1663" cy="31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33"/>
            <p:cNvSpPr>
              <a:spLocks noChangeShapeType="1"/>
            </p:cNvSpPr>
            <p:nvPr/>
          </p:nvSpPr>
          <p:spPr bwMode="auto">
            <a:xfrm>
              <a:off x="1403" y="1693"/>
              <a:ext cx="0" cy="192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476" y="1888"/>
              <a:ext cx="1192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70000"/>
                </a:lnSpc>
                <a:defRPr/>
              </a:pPr>
              <a:r>
                <a:rPr lang="en-US" sz="2000" b="0" dirty="0">
                  <a:solidFill>
                    <a:srgbClr val="CCFF33"/>
                  </a:solidFill>
                  <a:cs typeface="+mn-cs"/>
                </a:rPr>
                <a:t>desired signal  </a:t>
              </a:r>
            </a:p>
            <a:p>
              <a:pPr eaLnBrk="1" hangingPunct="1">
                <a:lnSpc>
                  <a:spcPct val="70000"/>
                </a:lnSpc>
                <a:defRPr/>
              </a:pPr>
              <a:r>
                <a:rPr lang="en-US" sz="2000" b="0" dirty="0">
                  <a:solidFill>
                    <a:srgbClr val="CCFF33"/>
                  </a:solidFill>
                  <a:cs typeface="+mn-cs"/>
                </a:rPr>
                <a:t>contribution</a:t>
              </a:r>
              <a:endParaRPr lang="en-GB" sz="2000" b="0" dirty="0">
                <a:solidFill>
                  <a:srgbClr val="CCFF33"/>
                </a:solidFill>
                <a:cs typeface="+mn-cs"/>
              </a:endParaRPr>
            </a:p>
          </p:txBody>
        </p:sp>
        <p:sp>
          <p:nvSpPr>
            <p:cNvPr id="9" name="Oval 35"/>
            <p:cNvSpPr>
              <a:spLocks noChangeArrowheads="1"/>
            </p:cNvSpPr>
            <p:nvPr/>
          </p:nvSpPr>
          <p:spPr bwMode="auto">
            <a:xfrm>
              <a:off x="1163" y="1117"/>
              <a:ext cx="480" cy="576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Line 36"/>
            <p:cNvSpPr>
              <a:spLocks noChangeShapeType="1"/>
            </p:cNvSpPr>
            <p:nvPr/>
          </p:nvSpPr>
          <p:spPr bwMode="auto">
            <a:xfrm>
              <a:off x="2051" y="1703"/>
              <a:ext cx="0" cy="192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Text Box 37"/>
            <p:cNvSpPr txBox="1">
              <a:spLocks noChangeArrowheads="1"/>
            </p:cNvSpPr>
            <p:nvPr/>
          </p:nvSpPr>
          <p:spPr bwMode="auto">
            <a:xfrm>
              <a:off x="1610" y="1888"/>
              <a:ext cx="943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70000"/>
                </a:lnSpc>
                <a:defRPr/>
              </a:pPr>
              <a:r>
                <a:rPr lang="en-US" sz="2000" b="0">
                  <a:solidFill>
                    <a:srgbClr val="CCFF33"/>
                  </a:solidFill>
                  <a:cs typeface="+mn-cs"/>
                </a:rPr>
                <a:t>noise</a:t>
              </a:r>
            </a:p>
            <a:p>
              <a:pPr eaLnBrk="1" hangingPunct="1">
                <a:lnSpc>
                  <a:spcPct val="70000"/>
                </a:lnSpc>
                <a:defRPr/>
              </a:pPr>
              <a:r>
                <a:rPr lang="en-US" sz="2000" b="0">
                  <a:solidFill>
                    <a:srgbClr val="CCFF33"/>
                  </a:solidFill>
                  <a:cs typeface="+mn-cs"/>
                </a:rPr>
                <a:t>contribution</a:t>
              </a:r>
              <a:endParaRPr lang="en-GB" sz="2000" b="0">
                <a:solidFill>
                  <a:srgbClr val="CCFF33"/>
                </a:solidFill>
                <a:cs typeface="+mn-cs"/>
              </a:endParaRPr>
            </a:p>
          </p:txBody>
        </p:sp>
        <p:sp>
          <p:nvSpPr>
            <p:cNvPr id="12" name="Oval 38"/>
            <p:cNvSpPr>
              <a:spLocks noChangeArrowheads="1"/>
            </p:cNvSpPr>
            <p:nvPr/>
          </p:nvSpPr>
          <p:spPr bwMode="auto">
            <a:xfrm>
              <a:off x="1798" y="1138"/>
              <a:ext cx="480" cy="576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CCFF33"/>
                </a:solidFill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365004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Contents: Chapter-3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16" y="1052736"/>
            <a:ext cx="8663880" cy="5289550"/>
          </a:xfrm>
        </p:spPr>
        <p:txBody>
          <a:bodyPr/>
          <a:lstStyle/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dirty="0">
                <a:cs typeface="+mn-cs"/>
              </a:rPr>
              <a:t>Microphone Array Processing 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  <a:r>
              <a:rPr lang="mr-IN" dirty="0">
                <a:cs typeface="+mn-cs"/>
              </a:rPr>
              <a:t>–</a:t>
            </a:r>
            <a:r>
              <a:rPr lang="en-US" dirty="0">
                <a:cs typeface="+mn-cs"/>
              </a:rPr>
              <a:t> </a:t>
            </a:r>
            <a:r>
              <a:rPr lang="en-US" sz="2400" dirty="0">
                <a:cs typeface="+mn-cs"/>
              </a:rPr>
              <a:t>Fixed </a:t>
            </a:r>
            <a:r>
              <a:rPr lang="en-US" sz="2400" dirty="0" err="1">
                <a:cs typeface="+mn-cs"/>
              </a:rPr>
              <a:t>Beamforming</a:t>
            </a:r>
            <a:endParaRPr lang="en-US" sz="2400" b="0" dirty="0">
              <a:cs typeface="+mn-cs"/>
            </a:endParaRPr>
          </a:p>
          <a:p>
            <a:pPr>
              <a:spcBef>
                <a:spcPts val="1800"/>
              </a:spcBef>
              <a:buFontTx/>
              <a:buNone/>
              <a:defRPr/>
            </a:pPr>
            <a:r>
              <a:rPr lang="en-US" sz="2400" b="0" dirty="0">
                <a:cs typeface="+mn-cs"/>
              </a:rPr>
              <a:t>     Referred to as ‘</a:t>
            </a:r>
            <a:r>
              <a:rPr lang="en-US" sz="2400" b="0" u="sng" dirty="0">
                <a:cs typeface="+mn-cs"/>
              </a:rPr>
              <a:t>spatial</a:t>
            </a:r>
            <a:r>
              <a:rPr lang="en-US" sz="2400" b="0" dirty="0">
                <a:cs typeface="+mn-cs"/>
              </a:rPr>
              <a:t> filtering’ (similar to ‘spectral filtering’)          </a:t>
            </a:r>
          </a:p>
          <a:p>
            <a:pPr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 lvl="1">
              <a:buFontTx/>
              <a:buNone/>
              <a:defRPr/>
            </a:pPr>
            <a:endParaRPr lang="en-US" sz="2000" dirty="0"/>
          </a:p>
          <a:p>
            <a:pPr lvl="1">
              <a:buFontTx/>
              <a:buNone/>
              <a:defRPr/>
            </a:pPr>
            <a:endParaRPr lang="en-US" sz="2000" dirty="0"/>
          </a:p>
          <a:p>
            <a:pPr lvl="1">
              <a:buFontTx/>
              <a:buNone/>
              <a:defRPr/>
            </a:pPr>
            <a:endParaRPr lang="en-US" sz="2000" dirty="0"/>
          </a:p>
          <a:p>
            <a:pPr lvl="1">
              <a:defRPr/>
            </a:pPr>
            <a:endParaRPr lang="en-US" sz="2000" b="1" dirty="0"/>
          </a:p>
          <a:p>
            <a:pPr>
              <a:buFontTx/>
              <a:buNone/>
              <a:defRPr/>
            </a:pPr>
            <a:endParaRPr lang="en-US" sz="2400" b="0" dirty="0"/>
          </a:p>
          <a:p>
            <a:pPr>
              <a:buFontTx/>
              <a:buNone/>
              <a:defRPr/>
            </a:pPr>
            <a:r>
              <a:rPr lang="en-US" sz="2400" b="0" dirty="0"/>
              <a:t> </a:t>
            </a:r>
          </a:p>
          <a:p>
            <a:pPr>
              <a:buFontTx/>
              <a:buNone/>
              <a:defRPr/>
            </a:pPr>
            <a:r>
              <a:rPr lang="en-US" sz="2400" b="0" dirty="0"/>
              <a:t>    </a:t>
            </a:r>
            <a:r>
              <a:rPr lang="en-US" sz="2000" b="0" dirty="0"/>
              <a:t>Applications: smartphones, conferencing, hearing aids, …</a:t>
            </a:r>
          </a:p>
        </p:txBody>
      </p:sp>
      <p:graphicFrame>
        <p:nvGraphicFramePr>
          <p:cNvPr id="327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341320"/>
              </p:ext>
            </p:extLst>
          </p:nvPr>
        </p:nvGraphicFramePr>
        <p:xfrm>
          <a:off x="323850" y="3075086"/>
          <a:ext cx="4968875" cy="237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600700" imgH="2447544" progId="Word.Picture.8">
                  <p:embed/>
                </p:oleObj>
              </mc:Choice>
              <mc:Fallback>
                <p:oleObj name="Picture" r:id="rId3" imgW="5600700" imgH="2447544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075086"/>
                        <a:ext cx="4968875" cy="237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-324544" y="306896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chemeClr val="tx1"/>
                </a:solidFill>
              </a:rPr>
              <a:t>Filter-and-sum </a:t>
            </a:r>
            <a:r>
              <a:rPr lang="en-US" sz="2000" b="0" dirty="0" err="1">
                <a:solidFill>
                  <a:schemeClr val="tx1"/>
                </a:solidFill>
              </a:rPr>
              <a:t>beamformer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Contents: Chapter-4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16" y="908720"/>
            <a:ext cx="8591872" cy="5289550"/>
          </a:xfrm>
        </p:spPr>
        <p:txBody>
          <a:bodyPr/>
          <a:lstStyle/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dirty="0">
                <a:cs typeface="+mn-cs"/>
              </a:rPr>
              <a:t>Microphone Array Processing 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  <a:r>
              <a:rPr lang="mr-IN" dirty="0">
                <a:cs typeface="+mn-cs"/>
              </a:rPr>
              <a:t>–</a:t>
            </a:r>
            <a:r>
              <a:rPr lang="en-US" dirty="0">
                <a:cs typeface="+mn-cs"/>
              </a:rPr>
              <a:t> </a:t>
            </a:r>
            <a:r>
              <a:rPr lang="nl-BE" sz="2400" dirty="0">
                <a:cs typeface="+mn-cs"/>
              </a:rPr>
              <a:t>Adaptive Beamforming </a:t>
            </a:r>
          </a:p>
          <a:p>
            <a:pPr lvl="1">
              <a:lnSpc>
                <a:spcPct val="90000"/>
              </a:lnSpc>
              <a:defRPr/>
            </a:pPr>
            <a:r>
              <a:rPr lang="nl-BE" sz="2000" dirty="0"/>
              <a:t>Known (fixed) speaker position</a:t>
            </a:r>
          </a:p>
          <a:p>
            <a:pPr lvl="1">
              <a:lnSpc>
                <a:spcPct val="90000"/>
              </a:lnSpc>
              <a:defRPr/>
            </a:pPr>
            <a:r>
              <a:rPr lang="nl-BE" sz="2000" dirty="0"/>
              <a:t>Unknown (time-varying) noise field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nl-BE" sz="20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cs typeface="+mn-cs"/>
              </a:rPr>
              <a:t> </a:t>
            </a:r>
            <a:r>
              <a:rPr lang="mr-IN" sz="2400" dirty="0">
                <a:cs typeface="+mn-cs"/>
              </a:rPr>
              <a:t>–</a:t>
            </a:r>
            <a:r>
              <a:rPr lang="en-US" sz="2400" dirty="0">
                <a:cs typeface="+mn-cs"/>
              </a:rPr>
              <a:t> </a:t>
            </a:r>
            <a:r>
              <a:rPr lang="nl-BE" sz="2400" dirty="0">
                <a:cs typeface="+mn-cs"/>
              </a:rPr>
              <a:t>Multi-channel noise reduction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Wiener filtering approach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sz="2000" dirty="0"/>
              <a:t>    = </a:t>
            </a:r>
            <a:r>
              <a:rPr lang="en-US" sz="2000" u="sng" dirty="0" err="1"/>
              <a:t>spectral+spatial</a:t>
            </a:r>
            <a:r>
              <a:rPr lang="en-US" sz="2000" dirty="0"/>
              <a:t> filtering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/>
          </a:p>
          <a:p>
            <a:pPr lvl="1">
              <a:lnSpc>
                <a:spcPct val="90000"/>
              </a:lnSpc>
              <a:defRPr/>
            </a:pPr>
            <a:endParaRPr lang="en-US" sz="2000" dirty="0"/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sz="2000" dirty="0"/>
              <a:t>Applications: smartphones, conferencing, hearing aids, …</a:t>
            </a:r>
          </a:p>
        </p:txBody>
      </p:sp>
      <p:pic>
        <p:nvPicPr>
          <p:cNvPr id="98" name="Picture 97" descr="Screen Shot 2019-09-28 at 16.20.14.png"/>
          <p:cNvPicPr>
            <a:picLocks noChangeAspect="1"/>
          </p:cNvPicPr>
          <p:nvPr/>
        </p:nvPicPr>
        <p:blipFill>
          <a:blip r:embed="rId2">
            <a:alphaModFix amt="9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36912"/>
            <a:ext cx="3682876" cy="213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5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8" descr="skype_lady"/>
          <p:cNvPicPr>
            <a:picLocks noChangeAspect="1" noChangeArrowheads="1"/>
          </p:cNvPicPr>
          <p:nvPr/>
        </p:nvPicPr>
        <p:blipFill>
          <a:blip r:embed="rId2">
            <a:lum contrast="-28000"/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57563"/>
            <a:ext cx="2857500" cy="285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275" y="1053108"/>
            <a:ext cx="8630221" cy="52562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Acoustic Echo &amp; Feedback Cancellation</a:t>
            </a:r>
            <a:endParaRPr lang="en-US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Adaptive filtering problem: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0" dirty="0">
                <a:cs typeface="+mn-cs"/>
              </a:rPr>
              <a:t>Non-stationary/wideband/… speech signals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0" dirty="0">
                <a:cs typeface="+mn-cs"/>
              </a:rPr>
              <a:t>Non-stationary/long/… acoustic channels</a:t>
            </a:r>
          </a:p>
          <a:p>
            <a:pPr>
              <a:lnSpc>
                <a:spcPct val="9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Adaptive filtering algorithms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AEC Control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AEC Post-processing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Stereo AEC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b="0" dirty="0">
              <a:cs typeface="+mn-cs"/>
            </a:endParaRPr>
          </a:p>
        </p:txBody>
      </p:sp>
      <p:pic>
        <p:nvPicPr>
          <p:cNvPr id="35842" name="Picture 7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825874"/>
            <a:ext cx="18716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aec_simple_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17032"/>
            <a:ext cx="4076700" cy="2290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Contents: Chapter-5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691680" y="908720"/>
            <a:ext cx="1512168" cy="1080120"/>
          </a:xfrm>
          <a:prstGeom prst="ellipse">
            <a:avLst/>
          </a:prstGeom>
          <a:solidFill>
            <a:srgbClr val="FFFF66">
              <a:alpha val="2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ntroduction">
  <a:themeElements>
    <a:clrScheme name="">
      <a:dk1>
        <a:srgbClr val="081D58"/>
      </a:dk1>
      <a:lt1>
        <a:srgbClr val="FFFFFF"/>
      </a:lt1>
      <a:dk2>
        <a:srgbClr val="AA0000"/>
      </a:dk2>
      <a:lt2>
        <a:srgbClr val="A2C1FE"/>
      </a:lt2>
      <a:accent1>
        <a:srgbClr val="AA0000"/>
      </a:accent1>
      <a:accent2>
        <a:srgbClr val="3365FB"/>
      </a:accent2>
      <a:accent3>
        <a:srgbClr val="FFFFFF"/>
      </a:accent3>
      <a:accent4>
        <a:srgbClr val="06174A"/>
      </a:accent4>
      <a:accent5>
        <a:srgbClr val="D2AAAA"/>
      </a:accent5>
      <a:accent6>
        <a:srgbClr val="2D5BE3"/>
      </a:accent6>
      <a:hlink>
        <a:srgbClr val="FE9B03"/>
      </a:hlink>
      <a:folHlink>
        <a:srgbClr val="438E00"/>
      </a:folHlink>
    </a:clrScheme>
    <a:fontScheme name="Introduc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Introduc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</Template>
  <TotalTime>11246</TotalTime>
  <Words>2229</Words>
  <Application>Microsoft Macintosh PowerPoint</Application>
  <PresentationFormat>On-screen Show (4:3)</PresentationFormat>
  <Paragraphs>551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Times New Roman</vt:lpstr>
      <vt:lpstr>Trebuchet MS</vt:lpstr>
      <vt:lpstr>Univers</vt:lpstr>
      <vt:lpstr>Introduction</vt:lpstr>
      <vt:lpstr>Equation</vt:lpstr>
      <vt:lpstr>Picture</vt:lpstr>
      <vt:lpstr>Clip</vt:lpstr>
      <vt:lpstr>Speech &amp; Audio Processing  /  Part-II   Digital Audio Signal Processing DASP </vt:lpstr>
      <vt:lpstr>Outline</vt:lpstr>
      <vt:lpstr>Aims/Scope</vt:lpstr>
      <vt:lpstr>Outline</vt:lpstr>
      <vt:lpstr>Contents</vt:lpstr>
      <vt:lpstr>Contents: Chapter-2</vt:lpstr>
      <vt:lpstr>Contents: Chapter-3</vt:lpstr>
      <vt:lpstr>Contents: Chapter-4</vt:lpstr>
      <vt:lpstr>Contents: Chapter-5</vt:lpstr>
      <vt:lpstr>Contents: Chapter-5</vt:lpstr>
      <vt:lpstr>Contents: Chapter-6</vt:lpstr>
      <vt:lpstr>Contents: Chapter-7</vt:lpstr>
      <vt:lpstr>Contents: Chapter-8</vt:lpstr>
      <vt:lpstr>Outline</vt:lpstr>
      <vt:lpstr>Case Study: Hearing Instruments 1/15</vt:lpstr>
      <vt:lpstr>PowerPoint Presentation</vt:lpstr>
      <vt:lpstr>Case Study: Hearing Instruments 3/15</vt:lpstr>
      <vt:lpstr>Case Study: Hearing Instruments 4/15</vt:lpstr>
      <vt:lpstr>Case Study: Hearing Instruments 5/15</vt:lpstr>
      <vt:lpstr>Case Study: Hearing Instruments 5/15</vt:lpstr>
      <vt:lpstr>Case Study: Hearing Instruments 6/15</vt:lpstr>
      <vt:lpstr>Case Study: Hearing Instruments 7/15</vt:lpstr>
      <vt:lpstr>Case Study: Hearing Instruments 8/15</vt:lpstr>
      <vt:lpstr>Case Study: Hearing Instruments 9/15</vt:lpstr>
      <vt:lpstr>Case Study: Hearing Instruments 10/15</vt:lpstr>
      <vt:lpstr>Case Study: Hearing Instruments 11/15</vt:lpstr>
      <vt:lpstr>Case Study: Hearing Instruments 12/15</vt:lpstr>
      <vt:lpstr>Case Study: Hearing Instruments 13/15</vt:lpstr>
      <vt:lpstr>Case Study: Hearing Instruments 14/15</vt:lpstr>
      <vt:lpstr>Case Study: Hearing Instruments 15/15</vt:lpstr>
      <vt:lpstr>Outline</vt:lpstr>
      <vt:lpstr>Lectures </vt:lpstr>
      <vt:lpstr>Literature </vt:lpstr>
      <vt:lpstr>Lab Sessions/Project </vt:lpstr>
      <vt:lpstr>Lab Sessions/Project </vt:lpstr>
      <vt:lpstr>Time Budget </vt:lpstr>
      <vt:lpstr>Exam</vt:lpstr>
      <vt:lpstr>Retake Exam</vt:lpstr>
      <vt:lpstr>Website</vt:lpstr>
      <vt:lpstr>Questions?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Moonen </dc:title>
  <dc:creator>marc moonen</dc:creator>
  <cp:lastModifiedBy>Marc Moonen</cp:lastModifiedBy>
  <cp:revision>269</cp:revision>
  <cp:lastPrinted>2022-10-05T15:26:53Z</cp:lastPrinted>
  <dcterms:created xsi:type="dcterms:W3CDTF">2000-04-04T19:59:43Z</dcterms:created>
  <dcterms:modified xsi:type="dcterms:W3CDTF">2023-10-03T12:38:17Z</dcterms:modified>
</cp:coreProperties>
</file>